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4"/>
  </p:notesMasterIdLst>
  <p:sldIdLst>
    <p:sldId id="256" r:id="rId2"/>
    <p:sldId id="270" r:id="rId3"/>
    <p:sldId id="290" r:id="rId4"/>
    <p:sldId id="299" r:id="rId5"/>
    <p:sldId id="313" r:id="rId6"/>
    <p:sldId id="300" r:id="rId7"/>
    <p:sldId id="301" r:id="rId8"/>
    <p:sldId id="314" r:id="rId9"/>
    <p:sldId id="302" r:id="rId10"/>
    <p:sldId id="315" r:id="rId11"/>
    <p:sldId id="303" r:id="rId12"/>
    <p:sldId id="316" r:id="rId13"/>
    <p:sldId id="317" r:id="rId14"/>
    <p:sldId id="305" r:id="rId15"/>
    <p:sldId id="318" r:id="rId16"/>
    <p:sldId id="307" r:id="rId17"/>
    <p:sldId id="319" r:id="rId18"/>
    <p:sldId id="308" r:id="rId19"/>
    <p:sldId id="310" r:id="rId20"/>
    <p:sldId id="320" r:id="rId21"/>
    <p:sldId id="309" r:id="rId22"/>
    <p:sldId id="321" r:id="rId23"/>
    <p:sldId id="322" r:id="rId24"/>
    <p:sldId id="323" r:id="rId25"/>
    <p:sldId id="335" r:id="rId26"/>
    <p:sldId id="336" r:id="rId27"/>
    <p:sldId id="337" r:id="rId28"/>
    <p:sldId id="338" r:id="rId29"/>
    <p:sldId id="311" r:id="rId30"/>
    <p:sldId id="324" r:id="rId31"/>
    <p:sldId id="325" r:id="rId32"/>
    <p:sldId id="326" r:id="rId33"/>
    <p:sldId id="327" r:id="rId34"/>
    <p:sldId id="328" r:id="rId35"/>
    <p:sldId id="329" r:id="rId36"/>
    <p:sldId id="330" r:id="rId37"/>
    <p:sldId id="312" r:id="rId38"/>
    <p:sldId id="331" r:id="rId39"/>
    <p:sldId id="332" r:id="rId40"/>
    <p:sldId id="333" r:id="rId41"/>
    <p:sldId id="334" r:id="rId42"/>
    <p:sldId id="298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E8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 horzBarState="maximized">
    <p:restoredLeft sz="15749"/>
    <p:restoredTop sz="96296"/>
  </p:normalViewPr>
  <p:slideViewPr>
    <p:cSldViewPr snapToGrid="0" snapToObjects="1">
      <p:cViewPr varScale="1">
        <p:scale>
          <a:sx n="88" d="100"/>
          <a:sy n="88" d="100"/>
        </p:scale>
        <p:origin x="461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78CFF6-E8D7-BA40-B8DF-AF92B3770902}" type="datetimeFigureOut">
              <a:t>9/21/2023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AA926E-82D6-5F4B-8D0C-176071C1827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4828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F7C7BC-6380-A34C-A16E-8031172A53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773382"/>
            <a:ext cx="9144000" cy="1655618"/>
          </a:xfrm>
          <a:prstGeom prst="rect">
            <a:avLst/>
          </a:prstGeom>
          <a:gradFill flip="none" rotWithShape="1">
            <a:gsLst>
              <a:gs pos="0">
                <a:schemeClr val="accent3">
                  <a:alpha val="0"/>
                  <a:lumMod val="0"/>
                  <a:lumOff val="100000"/>
                </a:schemeClr>
              </a:gs>
              <a:gs pos="100000">
                <a:schemeClr val="accent2">
                  <a:lumMod val="94000"/>
                  <a:lumOff val="6000"/>
                  <a:alpha val="76000"/>
                </a:schemeClr>
              </a:gs>
            </a:gsLst>
            <a:lin ang="5400000" scaled="1"/>
            <a:tileRect/>
          </a:gradFill>
        </p:spPr>
        <p:txBody>
          <a:bodyPr anchor="ctr">
            <a:normAutofit/>
          </a:bodyPr>
          <a:lstStyle>
            <a:lvl1pPr algn="ctr">
              <a:defRPr sz="4400" b="1" cap="none" spc="0">
                <a:ln w="0"/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18290674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C9B9A5-10F8-4342-B548-5B9DF91E23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6436"/>
            <a:ext cx="10515600" cy="5762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BFB5829-87E8-9F4C-AFDD-D68161D0C9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38545" y="1536700"/>
            <a:ext cx="11901055" cy="46402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B9FE0B-AA12-3A40-A7D4-4BCDE4E3D71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3350"/>
            <a:ext cx="2743200" cy="365125"/>
          </a:xfrm>
          <a:prstGeom prst="rect">
            <a:avLst/>
          </a:prstGeom>
        </p:spPr>
        <p:txBody>
          <a:bodyPr/>
          <a:lstStyle/>
          <a:p>
            <a:fld id="{63CE7C0B-FB14-1C4E-9742-545DB394AFE2}" type="datetime1">
              <a:t>9/21/2023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3D9FF6-682B-2447-B028-2D17D1E17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E841C2-71AA-A24E-A53F-DADC82BF3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83350"/>
            <a:ext cx="2743200" cy="365125"/>
          </a:xfrm>
          <a:prstGeom prst="rect">
            <a:avLst/>
          </a:prstGeom>
        </p:spPr>
        <p:txBody>
          <a:bodyPr/>
          <a:lstStyle/>
          <a:p>
            <a:fld id="{289B54F0-ACAA-B148-9265-2A8F79BF822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6207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8F68A58-903F-BD44-ADDC-36892447645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5968AEF-DB38-E540-8EB0-D6496572A8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C5BF40-E139-084F-82DA-D13B59A502D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3350"/>
            <a:ext cx="2743200" cy="365125"/>
          </a:xfrm>
          <a:prstGeom prst="rect">
            <a:avLst/>
          </a:prstGeom>
        </p:spPr>
        <p:txBody>
          <a:bodyPr/>
          <a:lstStyle/>
          <a:p>
            <a:fld id="{7746856E-F324-8E41-9DF3-0413EC7A5BA9}" type="datetime1">
              <a:t>9/21/2023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6D018A-9F36-2548-852B-D6D4E9AAD6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3CF1D9-2CE1-8B4C-AB27-BB24ACF44C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83350"/>
            <a:ext cx="2743200" cy="365125"/>
          </a:xfrm>
          <a:prstGeom prst="rect">
            <a:avLst/>
          </a:prstGeom>
        </p:spPr>
        <p:txBody>
          <a:bodyPr/>
          <a:lstStyle/>
          <a:p>
            <a:fld id="{289B54F0-ACAA-B148-9265-2A8F79BF822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503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3C79AE-B9F0-124E-B4CF-9C9F9974BEA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3350"/>
            <a:ext cx="2743200" cy="365125"/>
          </a:xfrm>
          <a:prstGeom prst="rect">
            <a:avLst/>
          </a:prstGeom>
        </p:spPr>
        <p:txBody>
          <a:bodyPr/>
          <a:lstStyle/>
          <a:p>
            <a:fld id="{13AA47EC-3873-914E-9C12-333496D18D75}" type="datetime1">
              <a:t>9/21/2023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EFCA60-B9A6-FE46-92DE-07C311FFA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83350"/>
            <a:ext cx="2743200" cy="365125"/>
          </a:xfrm>
          <a:prstGeom prst="rect">
            <a:avLst/>
          </a:prstGeom>
        </p:spPr>
        <p:txBody>
          <a:bodyPr/>
          <a:lstStyle/>
          <a:p>
            <a:fld id="{289B54F0-ACAA-B148-9265-2A8F79BF8221}" type="slidenum"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1B34EB-B4A1-8A48-BB7C-17EAA2B155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681037"/>
            <a:ext cx="11824854" cy="71596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33363" indent="0">
              <a:tabLst/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AA7AA1-749B-1C46-AEA0-4E04E44AEA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9872" y="1549400"/>
            <a:ext cx="11180064" cy="4627563"/>
          </a:xfrm>
          <a:prstGeom prst="rect">
            <a:avLst/>
          </a:prstGeom>
        </p:spPr>
        <p:txBody>
          <a:bodyPr/>
          <a:lstStyle>
            <a:lvl1pPr marL="344488" indent="-344488">
              <a:lnSpc>
                <a:spcPct val="130000"/>
              </a:lnSpc>
              <a:buClr>
                <a:srgbClr val="892912"/>
              </a:buClr>
              <a:buSzPct val="60000"/>
              <a:buFont typeface=".Lucida Grande UI Regular"/>
              <a:buChar char="◆"/>
              <a:tabLst/>
              <a:defRPr/>
            </a:lvl1pPr>
            <a:lvl2pPr marL="685800" indent="-341313">
              <a:lnSpc>
                <a:spcPct val="130000"/>
              </a:lnSpc>
              <a:buClr>
                <a:srgbClr val="C00000"/>
              </a:buClr>
              <a:buSzPct val="80000"/>
              <a:buFont typeface="Wingdings" pitchFamily="2" charset="2"/>
              <a:buChar char="§"/>
              <a:tabLst/>
              <a:defRPr/>
            </a:lvl2pPr>
            <a:lvl3pPr>
              <a:lnSpc>
                <a:spcPct val="130000"/>
              </a:lnSpc>
              <a:defRPr/>
            </a:lvl3pPr>
            <a:lvl4pPr>
              <a:lnSpc>
                <a:spcPct val="130000"/>
              </a:lnSpc>
              <a:defRPr/>
            </a:lvl4pPr>
            <a:lvl5pPr>
              <a:lnSpc>
                <a:spcPct val="13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19D8BF2-FB3D-BC40-8840-5E148547656B}"/>
              </a:ext>
            </a:extLst>
          </p:cNvPr>
          <p:cNvSpPr txBox="1"/>
          <p:nvPr userDrawn="1"/>
        </p:nvSpPr>
        <p:spPr>
          <a:xfrm>
            <a:off x="0" y="681037"/>
            <a:ext cx="228600" cy="715963"/>
          </a:xfrm>
          <a:prstGeom prst="rect">
            <a:avLst/>
          </a:prstGeom>
          <a:solidFill>
            <a:srgbClr val="4E8F00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17860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0B8CD-C7C5-FC46-88EA-95FF6C5E50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F2A6A9-2F4D-A141-93DB-123C040BC1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86CE37-8D3A-9D4A-8813-3E3CAAE411C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3350"/>
            <a:ext cx="2743200" cy="365125"/>
          </a:xfrm>
          <a:prstGeom prst="rect">
            <a:avLst/>
          </a:prstGeom>
        </p:spPr>
        <p:txBody>
          <a:bodyPr/>
          <a:lstStyle/>
          <a:p>
            <a:fld id="{7933CB95-E960-A64B-AA3A-9F48B831C357}" type="datetime1">
              <a:t>9/21/2023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F6493B-C057-8240-958C-7FFBA5D187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5D90C-992B-5141-8687-5F197B8A11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83350"/>
            <a:ext cx="2743200" cy="365125"/>
          </a:xfrm>
          <a:prstGeom prst="rect">
            <a:avLst/>
          </a:prstGeom>
        </p:spPr>
        <p:txBody>
          <a:bodyPr/>
          <a:lstStyle/>
          <a:p>
            <a:fld id="{289B54F0-ACAA-B148-9265-2A8F79BF822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077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BEAEE-A89D-4646-8751-52D071CCB8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6436"/>
            <a:ext cx="10515600" cy="5762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6CCA47-0ABC-4B44-BF49-FAC7755F6D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873954-7859-474A-876F-92B6919A6A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8F1813-29DD-C84C-A29B-FF45FA6B4CB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3350"/>
            <a:ext cx="2743200" cy="365125"/>
          </a:xfrm>
          <a:prstGeom prst="rect">
            <a:avLst/>
          </a:prstGeom>
        </p:spPr>
        <p:txBody>
          <a:bodyPr/>
          <a:lstStyle/>
          <a:p>
            <a:fld id="{63ADD5F5-6488-6A4A-B19B-5222E8C68D58}" type="datetime1">
              <a:t>9/21/2023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B74406-EDB6-294E-97C5-7AF0269BB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71CC77-617D-1444-96CA-C53F9F5857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83350"/>
            <a:ext cx="2743200" cy="365125"/>
          </a:xfrm>
          <a:prstGeom prst="rect">
            <a:avLst/>
          </a:prstGeom>
        </p:spPr>
        <p:txBody>
          <a:bodyPr/>
          <a:lstStyle/>
          <a:p>
            <a:fld id="{289B54F0-ACAA-B148-9265-2A8F79BF822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4052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42AC3F-19E5-624B-BB97-9E7A6B88FE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6C0204-0B7E-B240-BA8F-BDF19D1420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715027-5538-5241-8865-4F310850EC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1885A9E-9045-FC4E-B737-C36A71E053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DA4FB18-06AF-C94A-89B7-26D7D5ADAB9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A6259DD-3E59-F54C-8F3C-9640576119C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3350"/>
            <a:ext cx="2743200" cy="365125"/>
          </a:xfrm>
          <a:prstGeom prst="rect">
            <a:avLst/>
          </a:prstGeom>
        </p:spPr>
        <p:txBody>
          <a:bodyPr/>
          <a:lstStyle/>
          <a:p>
            <a:fld id="{3C122212-294E-3145-8B8F-D478624ABDCA}" type="datetime1">
              <a:t>9/21/2023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4D81BA8-A5D1-6141-8BCF-BA875D9327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FAB57E-FECB-7240-AE70-1982B2E72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83350"/>
            <a:ext cx="2743200" cy="365125"/>
          </a:xfrm>
          <a:prstGeom prst="rect">
            <a:avLst/>
          </a:prstGeom>
        </p:spPr>
        <p:txBody>
          <a:bodyPr/>
          <a:lstStyle/>
          <a:p>
            <a:fld id="{289B54F0-ACAA-B148-9265-2A8F79BF822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9716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63F4A-AF60-994E-BD88-F9575F49F0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6436"/>
            <a:ext cx="10515600" cy="5762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EB23FD2-2486-F84E-A486-56626AF568E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3350"/>
            <a:ext cx="2743200" cy="365125"/>
          </a:xfrm>
          <a:prstGeom prst="rect">
            <a:avLst/>
          </a:prstGeom>
        </p:spPr>
        <p:txBody>
          <a:bodyPr/>
          <a:lstStyle/>
          <a:p>
            <a:fld id="{9A333590-212E-1649-A57D-70874B116EF8}" type="datetime1">
              <a:t>9/21/2023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EC1D9A-0586-334E-A307-46C2749F22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4BE015-FA5A-AA4E-88BA-75A801A4F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83350"/>
            <a:ext cx="2743200" cy="365125"/>
          </a:xfrm>
          <a:prstGeom prst="rect">
            <a:avLst/>
          </a:prstGeom>
        </p:spPr>
        <p:txBody>
          <a:bodyPr/>
          <a:lstStyle/>
          <a:p>
            <a:fld id="{289B54F0-ACAA-B148-9265-2A8F79BF822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3341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F8D41AE-9839-8A48-A6F8-A00F0D359C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3350"/>
            <a:ext cx="2743200" cy="365125"/>
          </a:xfrm>
          <a:prstGeom prst="rect">
            <a:avLst/>
          </a:prstGeom>
        </p:spPr>
        <p:txBody>
          <a:bodyPr/>
          <a:lstStyle/>
          <a:p>
            <a:fld id="{7A6A9BBD-1D8B-FC4A-AC07-1A7FC452DD37}" type="datetime1">
              <a:t>9/21/2023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7268A07-7F35-5B4C-A5E9-A0E6DBC5AD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6ED146-EDE0-C64B-B97C-6E58718DB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83350"/>
            <a:ext cx="2743200" cy="365125"/>
          </a:xfrm>
          <a:prstGeom prst="rect">
            <a:avLst/>
          </a:prstGeom>
        </p:spPr>
        <p:txBody>
          <a:bodyPr/>
          <a:lstStyle/>
          <a:p>
            <a:fld id="{289B54F0-ACAA-B148-9265-2A8F79BF822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2202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56131-74D4-CE43-BC06-7CAC03CCD4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F2DFB9-54C4-2E48-BF57-ECADE33C0A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8A6AF5-C91D-334C-BDAE-08EE25DD29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0FF77A-3676-AE40-84DF-45B14141886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3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235E85-EE8E-264D-A341-81369437C8EE}" type="datetime1">
              <a:t>9/21/2023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BDFE08-0ED1-C648-8C44-D5D3F192FA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FF602A-F215-DF43-9BC1-2031612584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83350"/>
            <a:ext cx="2743200" cy="365125"/>
          </a:xfrm>
          <a:prstGeom prst="rect">
            <a:avLst/>
          </a:prstGeom>
        </p:spPr>
        <p:txBody>
          <a:bodyPr/>
          <a:lstStyle/>
          <a:p>
            <a:fld id="{289B54F0-ACAA-B148-9265-2A8F79BF822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80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FB2C1C-7675-474D-9480-DA9C9B14A4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8A216FC-2642-4B4E-8734-AB3ED694BD0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F4149C-5959-D64E-AFF5-2B75A57846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81CCD9-9411-5248-8D4C-C5FF061F092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3350"/>
            <a:ext cx="2743200" cy="365125"/>
          </a:xfrm>
          <a:prstGeom prst="rect">
            <a:avLst/>
          </a:prstGeom>
        </p:spPr>
        <p:txBody>
          <a:bodyPr/>
          <a:lstStyle/>
          <a:p>
            <a:fld id="{AEB99E93-91B2-C94D-AEE4-066A5FAE6B55}" type="datetime1">
              <a:t>9/21/2023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D22723-2FD3-FB42-90FC-AA3D1DF99D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D1EE79-3786-574E-8D35-26D0628B2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83350"/>
            <a:ext cx="2743200" cy="365125"/>
          </a:xfrm>
          <a:prstGeom prst="rect">
            <a:avLst/>
          </a:prstGeom>
        </p:spPr>
        <p:txBody>
          <a:bodyPr/>
          <a:lstStyle/>
          <a:p>
            <a:fld id="{289B54F0-ACAA-B148-9265-2A8F79BF822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8277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55B8D27-3CCA-8349-AFED-A99615055A92}"/>
              </a:ext>
            </a:extLst>
          </p:cNvPr>
          <p:cNvSpPr txBox="1"/>
          <p:nvPr userDrawn="1"/>
        </p:nvSpPr>
        <p:spPr>
          <a:xfrm>
            <a:off x="0" y="6461294"/>
            <a:ext cx="12192000" cy="403934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39E17CB-5919-B64E-BC83-83C52D8290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6436"/>
            <a:ext cx="10515600" cy="5762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D5863D-F8E7-D442-B275-2E9E6F1297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8545" y="1536700"/>
            <a:ext cx="11901055" cy="46402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8C755D-65DA-5E4E-B634-65DE91792A7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83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E5C558E9-1B93-E74F-8B96-263F2A78EC22}" type="datetime1">
              <a:t>9/21/2023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25610F-2CE6-FB48-B7D7-6481232489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83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289B54F0-ACAA-B148-9265-2A8F79BF8221}" type="slidenum">
              <a:rPr lang="en-US"/>
              <a:pPr/>
              <a:t>‹#›</a:t>
            </a:fld>
            <a:endParaRPr lang="en-US"/>
          </a:p>
        </p:txBody>
      </p:sp>
      <p:pic>
        <p:nvPicPr>
          <p:cNvPr id="1026" name="Picture 2" descr="You too, embrace cross-platform development with React Native">
            <a:extLst>
              <a:ext uri="{FF2B5EF4-FFF2-40B4-BE49-F238E27FC236}">
                <a16:creationId xmlns:a16="http://schemas.microsoft.com/office/drawing/2014/main" id="{FF6480BA-1A2B-3FA0-773B-CF90DC3546A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4101" y="57114"/>
            <a:ext cx="952499" cy="62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B78142D-6D48-48A2-83B1-5FBEEEEC0974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1182370" cy="5753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617189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@react-navigation/stack" TargetMode="External"/><Relationship Id="rId2" Type="http://schemas.openxmlformats.org/officeDocument/2006/relationships/hyperlink" Target="@react-navigation/native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085DB5-F775-C34E-B46C-304E0A4F1D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8911" y="1589649"/>
            <a:ext cx="9974177" cy="1923572"/>
          </a:xfrm>
          <a:gradFill>
            <a:gsLst>
              <a:gs pos="87000">
                <a:schemeClr val="accent3">
                  <a:alpha val="0"/>
                  <a:lumMod val="0"/>
                  <a:lumOff val="100000"/>
                </a:schemeClr>
              </a:gs>
              <a:gs pos="100000">
                <a:schemeClr val="accent2">
                  <a:lumMod val="94000"/>
                  <a:lumOff val="6000"/>
                  <a:alpha val="76000"/>
                </a:schemeClr>
              </a:gs>
            </a:gsLst>
            <a:lin ang="5400000" scaled="1"/>
          </a:gradFill>
        </p:spPr>
        <p:txBody>
          <a:bodyPr>
            <a:normAutofit/>
          </a:bodyPr>
          <a:lstStyle/>
          <a:p>
            <a:pPr>
              <a:lnSpc>
                <a:spcPct val="114000"/>
              </a:lnSpc>
            </a:pPr>
            <a:r>
              <a:rPr lang="en-US" dirty="0"/>
              <a:t>Core Components for Mobile development </a:t>
            </a:r>
          </a:p>
        </p:txBody>
      </p:sp>
    </p:spTree>
    <p:extLst>
      <p:ext uri="{BB962C8B-B14F-4D97-AF65-F5344CB8AC3E}">
        <p14:creationId xmlns:p14="http://schemas.microsoft.com/office/powerpoint/2010/main" val="24992757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B44E50E-99E6-B1AB-6133-A8A59F4BB3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A47EC-3873-914E-9C12-333496D18D75}" type="datetime1">
              <a:rPr lang="en-VN" smtClean="0"/>
              <a:t>09/21/2023</a:t>
            </a:fld>
            <a:endParaRPr lang="en-V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DE9A70D-A9FF-98C3-BF65-E4357664BB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B54F0-ACAA-B148-9265-2A8F79BF8221}" type="slidenum">
              <a:rPr lang="en-VN" smtClean="0"/>
              <a:t>10</a:t>
            </a:fld>
            <a:endParaRPr lang="en-V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75DA7D0-2950-8279-1819-E85AFE648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TextInput (contd.)</a:t>
            </a: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BDEDBF99-9AF9-5805-BDD7-D7EADF48FD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298" y="1460649"/>
            <a:ext cx="2191871" cy="1968351"/>
          </a:xfrm>
        </p:spPr>
        <p:txBody>
          <a:bodyPr>
            <a:noAutofit/>
          </a:bodyPr>
          <a:lstStyle/>
          <a:p>
            <a:pPr fontAlgn="base"/>
            <a:r>
              <a:rPr lang="en-US" sz="2200" b="0" dirty="0">
                <a:effectLst/>
              </a:rPr>
              <a:t>We use the </a:t>
            </a:r>
            <a:r>
              <a:rPr lang="en-US" sz="2200" b="1" u="none" strike="noStrike" dirty="0">
                <a:effectLst/>
              </a:rPr>
              <a:t>useState</a:t>
            </a:r>
            <a:r>
              <a:rPr lang="en-US" sz="2200" b="0" dirty="0">
                <a:effectLst/>
              </a:rPr>
              <a:t> hook to store the text value. We'll cover this soon.</a:t>
            </a:r>
            <a:br>
              <a:rPr lang="en-US" sz="2200" dirty="0"/>
            </a:br>
            <a:endParaRPr lang="en-VN" sz="220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9E578B9-F633-CC08-A064-6158FDA9C1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4701" y="1460648"/>
            <a:ext cx="4527818" cy="483257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16465C6-8E6E-6A82-742B-1F02186915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7962" y="1031875"/>
            <a:ext cx="2555838" cy="5072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5856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F85DAF8-8150-6C5B-0BE5-CFFF178A6E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A47EC-3873-914E-9C12-333496D18D75}" type="datetime1">
              <a:rPr lang="en-VN" smtClean="0"/>
              <a:t>09/21/2023</a:t>
            </a:fld>
            <a:endParaRPr lang="en-V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020DF2-F16C-4B0D-151C-0C705D7655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B54F0-ACAA-B148-9265-2A8F79BF8221}" type="slidenum">
              <a:rPr lang="en-VN" smtClean="0"/>
              <a:t>11</a:t>
            </a:fld>
            <a:endParaRPr lang="en-V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E9D428F-0048-A29F-F776-8CA4124E5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ScrollView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E3B386E-A93C-5316-67E9-D3E8DAFC8C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ScrollView</a:t>
            </a:r>
            <a:r>
              <a:rPr lang="en-US" dirty="0"/>
              <a:t> is used for scrollable content. They're well suited for scrolling small quantities of content (less than a full screen). They can scroll horizontally or vertically. </a:t>
            </a:r>
          </a:p>
          <a:p>
            <a:r>
              <a:rPr lang="en-US" dirty="0"/>
              <a:t>For large quantities of items, consider using a </a:t>
            </a:r>
            <a:r>
              <a:rPr lang="en-US" b="1" dirty="0" err="1"/>
              <a:t>FlatList</a:t>
            </a:r>
            <a:r>
              <a:rPr lang="en-US" dirty="0"/>
              <a:t> for better performance.</a:t>
            </a:r>
          </a:p>
          <a:p>
            <a:r>
              <a:rPr lang="en-US" dirty="0"/>
              <a:t>Following is an example of using </a:t>
            </a:r>
            <a:r>
              <a:rPr lang="en-US" dirty="0" err="1"/>
              <a:t>ScrollView</a:t>
            </a:r>
            <a:r>
              <a:rPr lang="en-US" dirty="0"/>
              <a:t> for vertical and horizontal scrolling of content.</a:t>
            </a:r>
            <a:endParaRPr lang="en-VN" dirty="0"/>
          </a:p>
        </p:txBody>
      </p:sp>
    </p:spTree>
    <p:extLst>
      <p:ext uri="{BB962C8B-B14F-4D97-AF65-F5344CB8AC3E}">
        <p14:creationId xmlns:p14="http://schemas.microsoft.com/office/powerpoint/2010/main" val="26082527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F85DAF8-8150-6C5B-0BE5-CFFF178A6E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A47EC-3873-914E-9C12-333496D18D75}" type="datetime1">
              <a:rPr lang="en-VN" smtClean="0"/>
              <a:t>09/21/2023</a:t>
            </a:fld>
            <a:endParaRPr lang="en-V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020DF2-F16C-4B0D-151C-0C705D7655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B54F0-ACAA-B148-9265-2A8F79BF8221}" type="slidenum">
              <a:rPr lang="en-VN" smtClean="0"/>
              <a:t>12</a:t>
            </a:fld>
            <a:endParaRPr lang="en-V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E9D428F-0048-A29F-F776-8CA4124E5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ScrollView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A6C2CC8-83E2-E923-B585-CF2E148B01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364" y="1397000"/>
            <a:ext cx="6508117" cy="48747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F2134B6-46BD-CC03-2B02-E72653F51F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2625" y="1396127"/>
            <a:ext cx="3603813" cy="4870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7548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049909F-2142-D908-EC6B-3ECA7BA330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A47EC-3873-914E-9C12-333496D18D75}" type="datetime1">
              <a:rPr lang="en-VN" smtClean="0"/>
              <a:t>09/21/2023</a:t>
            </a:fld>
            <a:endParaRPr lang="en-V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B5BDD2-577C-F818-1A9D-27B262B641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B54F0-ACAA-B148-9265-2A8F79BF8221}" type="slidenum">
              <a:rPr lang="en-VN" smtClean="0"/>
              <a:t>13</a:t>
            </a:fld>
            <a:endParaRPr lang="en-V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DFBCB86-D6DC-3F7F-6C7E-878CC9A24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ScrollView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AAA142-7FFB-B0D1-2D33-7B8E7D5686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2643" y="1271476"/>
            <a:ext cx="5049482" cy="5049482"/>
          </a:xfrm>
          <a:prstGeom prst="rect">
            <a:avLst/>
          </a:prstGeom>
        </p:spPr>
      </p:pic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3F889D08-A37C-4559-1758-D8F2652EAD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298" y="2444824"/>
            <a:ext cx="2191871" cy="1968351"/>
          </a:xfrm>
        </p:spPr>
        <p:txBody>
          <a:bodyPr>
            <a:noAutofit/>
          </a:bodyPr>
          <a:lstStyle/>
          <a:p>
            <a:pPr fontAlgn="base"/>
            <a:r>
              <a:rPr lang="en-US" sz="2400" b="0" dirty="0">
                <a:effectLst/>
              </a:rPr>
              <a:t>Run on iOS and Android</a:t>
            </a:r>
            <a:endParaRPr lang="en-VN" sz="2400" dirty="0"/>
          </a:p>
        </p:txBody>
      </p:sp>
    </p:spTree>
    <p:extLst>
      <p:ext uri="{BB962C8B-B14F-4D97-AF65-F5344CB8AC3E}">
        <p14:creationId xmlns:p14="http://schemas.microsoft.com/office/powerpoint/2010/main" val="38081373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801B3BA-F466-203B-3EEA-7BCEA8EFD7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A47EC-3873-914E-9C12-333496D18D75}" type="datetime1">
              <a:rPr lang="en-VN" smtClean="0"/>
              <a:t>09/21/2023</a:t>
            </a:fld>
            <a:endParaRPr lang="en-V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EA9497-D5EE-94BA-C2D3-D6A9EF62CC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B54F0-ACAA-B148-9265-2A8F79BF8221}" type="slidenum">
              <a:rPr lang="en-VN" smtClean="0"/>
              <a:t>14</a:t>
            </a:fld>
            <a:endParaRPr lang="en-V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F5A4E31-783B-6111-C676-1E7E06FFA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Button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ABEB408-C886-83DE-B125-6FE9F53418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9872" y="1291217"/>
            <a:ext cx="4309634" cy="4885746"/>
          </a:xfrm>
        </p:spPr>
        <p:txBody>
          <a:bodyPr>
            <a:normAutofit/>
          </a:bodyPr>
          <a:lstStyle/>
          <a:p>
            <a:r>
              <a:rPr lang="en-US" sz="2600" dirty="0"/>
              <a:t>We use the </a:t>
            </a:r>
            <a:r>
              <a:rPr lang="en-US" sz="2600" b="1" dirty="0"/>
              <a:t>Button</a:t>
            </a:r>
            <a:r>
              <a:rPr lang="en-US" sz="2600" dirty="0"/>
              <a:t> component when we want to show a button using the default/standard style for each native platform.</a:t>
            </a:r>
            <a:endParaRPr lang="en-VN" sz="26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CE95B17-A2AD-D8DC-9867-CA9FA3566B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7366" y="782492"/>
            <a:ext cx="5468555" cy="5435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1910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801B3BA-F466-203B-3EEA-7BCEA8EFD7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A47EC-3873-914E-9C12-333496D18D75}" type="datetime1">
              <a:rPr lang="en-VN" smtClean="0"/>
              <a:t>09/21/2023</a:t>
            </a:fld>
            <a:endParaRPr lang="en-V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EA9497-D5EE-94BA-C2D3-D6A9EF62CC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B54F0-ACAA-B148-9265-2A8F79BF8221}" type="slidenum">
              <a:rPr lang="en-VN" smtClean="0"/>
              <a:t>15</a:t>
            </a:fld>
            <a:endParaRPr lang="en-V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F5A4E31-783B-6111-C676-1E7E06FFA5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681038"/>
            <a:ext cx="11824854" cy="502304"/>
          </a:xfrm>
        </p:spPr>
        <p:txBody>
          <a:bodyPr>
            <a:normAutofit fontScale="90000"/>
          </a:bodyPr>
          <a:lstStyle/>
          <a:p>
            <a:r>
              <a:rPr lang="en-VN" dirty="0"/>
              <a:t>Button (contd.)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1CBFFDC-04EA-BFEE-BAB2-E32E7596D0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9062" y="1324133"/>
            <a:ext cx="5988877" cy="501842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00614FC-FE3D-6441-6121-2F1C0BC9C9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3685" y="1998615"/>
            <a:ext cx="3782844" cy="3669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3751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79D5597-4338-20D9-DC38-5129DEC810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A47EC-3873-914E-9C12-333496D18D75}" type="datetime1">
              <a:rPr lang="en-VN" smtClean="0"/>
              <a:t>09/21/2023</a:t>
            </a:fld>
            <a:endParaRPr lang="en-V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A1528C5-7CC2-9D31-0C9C-AF8A09D09C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B54F0-ACAA-B148-9265-2A8F79BF8221}" type="slidenum">
              <a:rPr lang="en-VN" smtClean="0"/>
              <a:t>16</a:t>
            </a:fld>
            <a:endParaRPr lang="en-V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69A973D-42E8-73A6-5652-96CEA31CC2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Switch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06184B3-799F-E159-5601-DF5B3A5445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Renders a </a:t>
            </a:r>
            <a:r>
              <a:rPr lang="en-US" dirty="0" err="1"/>
              <a:t>boolean</a:t>
            </a:r>
            <a:r>
              <a:rPr lang="en-US" dirty="0"/>
              <a:t> input.</a:t>
            </a:r>
          </a:p>
          <a:p>
            <a:r>
              <a:rPr lang="en-US" dirty="0"/>
              <a:t>This is a controlled component that requires an </a:t>
            </a:r>
            <a:r>
              <a:rPr lang="en-US" b="1" dirty="0" err="1"/>
              <a:t>onValueChange</a:t>
            </a:r>
            <a:r>
              <a:rPr lang="en-US" dirty="0"/>
              <a:t> callback that updates the value prop in order for the component to reflect user actions.</a:t>
            </a:r>
          </a:p>
          <a:p>
            <a:r>
              <a:rPr lang="en-US" dirty="0"/>
              <a:t>If the value prop is not updated, the component will continue to render the supplied value prop instead of the expected result of any user actions.</a:t>
            </a:r>
          </a:p>
        </p:txBody>
      </p:sp>
    </p:spTree>
    <p:extLst>
      <p:ext uri="{BB962C8B-B14F-4D97-AF65-F5344CB8AC3E}">
        <p14:creationId xmlns:p14="http://schemas.microsoft.com/office/powerpoint/2010/main" val="28582005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79D5597-4338-20D9-DC38-5129DEC810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A47EC-3873-914E-9C12-333496D18D75}" type="datetime1">
              <a:rPr lang="en-VN" smtClean="0"/>
              <a:t>09/21/2023</a:t>
            </a:fld>
            <a:endParaRPr lang="en-V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A1528C5-7CC2-9D31-0C9C-AF8A09D09C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B54F0-ACAA-B148-9265-2A8F79BF8221}" type="slidenum">
              <a:rPr lang="en-VN" smtClean="0"/>
              <a:t>17</a:t>
            </a:fld>
            <a:endParaRPr lang="en-V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69A973D-42E8-73A6-5652-96CEA31CC2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Switch (contd.)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1B907C5-D550-579F-B2E7-38D5F5A828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155" y="1397000"/>
            <a:ext cx="5077610" cy="488303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16AC0C9-8F1E-F0D8-F8FA-558F623154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5490" y="1397000"/>
            <a:ext cx="2199266" cy="464672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14FA32A-C4F9-B142-CB2A-F0AA65CC78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4237" y="1397000"/>
            <a:ext cx="2312556" cy="4646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3636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361D431B-4A82-7440-9E7C-8C839B072D38}"/>
              </a:ext>
            </a:extLst>
          </p:cNvPr>
          <p:cNvSpPr txBox="1">
            <a:spLocks/>
          </p:cNvSpPr>
          <p:nvPr/>
        </p:nvSpPr>
        <p:spPr>
          <a:xfrm>
            <a:off x="1810512" y="2092960"/>
            <a:ext cx="8570976" cy="133604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cap="none" spc="0">
                <a:ln w="0"/>
                <a:solidFill>
                  <a:srgbClr val="002060"/>
                </a:solidFill>
                <a:effectLst/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>
                <a:solidFill>
                  <a:schemeClr val="accent2"/>
                </a:solidFill>
              </a:rPr>
              <a:t>List Views </a:t>
            </a:r>
          </a:p>
        </p:txBody>
      </p:sp>
    </p:spTree>
    <p:extLst>
      <p:ext uri="{BB962C8B-B14F-4D97-AF65-F5344CB8AC3E}">
        <p14:creationId xmlns:p14="http://schemas.microsoft.com/office/powerpoint/2010/main" val="36298886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B2FE485-EC17-CEB0-7608-BF9945070A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A47EC-3873-914E-9C12-333496D18D75}" type="datetime1">
              <a:rPr lang="en-VN" smtClean="0"/>
              <a:t>09/21/2023</a:t>
            </a:fld>
            <a:endParaRPr lang="en-V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C33C25C-9246-9ECC-E6F8-AC60CB131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B54F0-ACAA-B148-9265-2A8F79BF8221}" type="slidenum">
              <a:rPr lang="en-VN" smtClean="0"/>
              <a:t>19</a:t>
            </a:fld>
            <a:endParaRPr lang="en-V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167BD4A-09E9-BA0D-2FFA-60B0180926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681037"/>
            <a:ext cx="11824854" cy="556092"/>
          </a:xfrm>
        </p:spPr>
        <p:txBody>
          <a:bodyPr>
            <a:normAutofit fontScale="90000"/>
          </a:bodyPr>
          <a:lstStyle/>
          <a:p>
            <a:r>
              <a:rPr lang="en-VN" dirty="0"/>
              <a:t>FlatList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E58438B-5072-10A2-4E50-110B23AD65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9872" y="1397000"/>
            <a:ext cx="11376570" cy="5086350"/>
          </a:xfrm>
        </p:spPr>
        <p:txBody>
          <a:bodyPr>
            <a:normAutofit fontScale="92500" lnSpcReduction="20000"/>
          </a:bodyPr>
          <a:lstStyle/>
          <a:p>
            <a:r>
              <a:rPr lang="en-US" sz="2400" b="1" dirty="0" err="1"/>
              <a:t>FlatList</a:t>
            </a:r>
            <a:r>
              <a:rPr lang="en-US" sz="2400" dirty="0"/>
              <a:t> is used for large quantities of scrollable content. </a:t>
            </a:r>
          </a:p>
          <a:p>
            <a:r>
              <a:rPr lang="en-US" sz="2400" dirty="0"/>
              <a:t>They expose the underlying </a:t>
            </a:r>
            <a:r>
              <a:rPr lang="en-US" sz="2400" b="1" dirty="0" err="1"/>
              <a:t>ScrollView</a:t>
            </a:r>
            <a:r>
              <a:rPr lang="en-US" sz="2400" dirty="0"/>
              <a:t>, but add performance improvements: only rendering the content on screen (clipping offscreen content), and only updating rows that have changed.</a:t>
            </a:r>
          </a:p>
          <a:p>
            <a:r>
              <a:rPr lang="en-US" sz="2400" dirty="0"/>
              <a:t>Instead of rendering their children prop, </a:t>
            </a:r>
            <a:r>
              <a:rPr lang="en-US" sz="2400" b="1" dirty="0" err="1"/>
              <a:t>FlatList</a:t>
            </a:r>
            <a:r>
              <a:rPr lang="en-US" sz="2400" dirty="0"/>
              <a:t> render each item in their input data using the </a:t>
            </a:r>
            <a:r>
              <a:rPr lang="en-US" sz="2400" b="1" dirty="0" err="1"/>
              <a:t>renderItem</a:t>
            </a:r>
            <a:r>
              <a:rPr lang="en-US" sz="2400" dirty="0"/>
              <a:t> prop. </a:t>
            </a:r>
          </a:p>
          <a:p>
            <a:r>
              <a:rPr lang="en-US" sz="2400" dirty="0"/>
              <a:t>The </a:t>
            </a:r>
            <a:r>
              <a:rPr lang="en-US" sz="2400" b="1" dirty="0" err="1"/>
              <a:t>renderItem</a:t>
            </a:r>
            <a:r>
              <a:rPr lang="en-US" sz="2400" dirty="0"/>
              <a:t> prop is a function which takes an item from the data array and maps it to a React Element. </a:t>
            </a:r>
          </a:p>
          <a:p>
            <a:pPr lvl="1"/>
            <a:r>
              <a:rPr lang="en-US" sz="2000" dirty="0"/>
              <a:t>Each item in data should be an object with a unique </a:t>
            </a:r>
            <a:r>
              <a:rPr lang="en-US" sz="2000" b="1" dirty="0"/>
              <a:t>id</a:t>
            </a:r>
            <a:r>
              <a:rPr lang="en-US" sz="2000" dirty="0"/>
              <a:t>, so that React can determine when items are rearranged. </a:t>
            </a:r>
          </a:p>
          <a:p>
            <a:pPr lvl="1"/>
            <a:r>
              <a:rPr lang="en-US" sz="2000" dirty="0"/>
              <a:t>The unique id is looked up as </a:t>
            </a:r>
            <a:r>
              <a:rPr lang="en-US" sz="2000" b="1" dirty="0" err="1"/>
              <a:t>item.key</a:t>
            </a:r>
            <a:r>
              <a:rPr lang="en-US" sz="2000" b="1" dirty="0"/>
              <a:t> </a:t>
            </a:r>
            <a:r>
              <a:rPr lang="en-US" sz="2000" dirty="0"/>
              <a:t>by default, but you can specify another way to find/build the </a:t>
            </a:r>
            <a:r>
              <a:rPr lang="en-US" sz="2000" b="1" dirty="0"/>
              <a:t>id</a:t>
            </a:r>
            <a:r>
              <a:rPr lang="en-US" sz="2000" dirty="0"/>
              <a:t> by passing a </a:t>
            </a:r>
            <a:r>
              <a:rPr lang="en-US" sz="2000" b="1" dirty="0" err="1"/>
              <a:t>keyExtractor</a:t>
            </a:r>
            <a:r>
              <a:rPr lang="en-US" sz="2000" dirty="0"/>
              <a:t> function prop.</a:t>
            </a:r>
            <a:endParaRPr lang="en-VN" sz="2000" dirty="0"/>
          </a:p>
        </p:txBody>
      </p:sp>
    </p:spTree>
    <p:extLst>
      <p:ext uri="{BB962C8B-B14F-4D97-AF65-F5344CB8AC3E}">
        <p14:creationId xmlns:p14="http://schemas.microsoft.com/office/powerpoint/2010/main" val="4306199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C9D449A-F220-C44D-A77E-1C8E8E8B98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A47EC-3873-914E-9C12-333496D18D75}" type="datetime1">
              <a:rPr lang="en-US"/>
              <a:t>9/21/2023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81A6452-5E9F-B048-9A47-DFC9B20461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B54F0-ACAA-B148-9265-2A8F79BF8221}" type="slidenum">
              <a:rPr lang="en-US"/>
              <a:t>2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26E135B-CA1A-254C-8767-64AE962FC6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07BD0A8-0BC6-D241-93B9-70C2754B77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Understand the Basic Components of React Native application </a:t>
            </a:r>
          </a:p>
          <a:p>
            <a:r>
              <a:rPr lang="en-US" dirty="0"/>
              <a:t>Using List Views to present data</a:t>
            </a:r>
          </a:p>
          <a:p>
            <a:r>
              <a:rPr lang="en-US" dirty="0"/>
              <a:t>Using Navigator</a:t>
            </a:r>
          </a:p>
          <a:p>
            <a:r>
              <a:rPr lang="en-US" dirty="0"/>
              <a:t>Work with Android Components and APIs</a:t>
            </a:r>
          </a:p>
          <a:p>
            <a:r>
              <a:rPr lang="en-US" dirty="0"/>
              <a:t>Work with iOS Components and APIs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44789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B2FE485-EC17-CEB0-7608-BF9945070A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A47EC-3873-914E-9C12-333496D18D75}" type="datetime1">
              <a:rPr lang="en-VN" smtClean="0"/>
              <a:t>09/21/2023</a:t>
            </a:fld>
            <a:endParaRPr lang="en-V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C33C25C-9246-9ECC-E6F8-AC60CB131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B54F0-ACAA-B148-9265-2A8F79BF8221}" type="slidenum">
              <a:rPr lang="en-VN" smtClean="0"/>
              <a:t>20</a:t>
            </a:fld>
            <a:endParaRPr lang="en-V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167BD4A-09E9-BA0D-2FFA-60B0180926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681037"/>
            <a:ext cx="11824854" cy="556092"/>
          </a:xfrm>
        </p:spPr>
        <p:txBody>
          <a:bodyPr>
            <a:normAutofit fontScale="90000"/>
          </a:bodyPr>
          <a:lstStyle/>
          <a:p>
            <a:r>
              <a:rPr lang="en-VN" dirty="0"/>
              <a:t>FlatList (contd.)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9141B34-F86D-4D36-324C-CF3607EBA7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556" y="1388969"/>
            <a:ext cx="4701813" cy="499031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C30884C-50DC-1FE2-FE26-CFE6C1CF9E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9693" y="1540066"/>
            <a:ext cx="4701813" cy="4636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7519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36E2866-CA39-42AC-683F-3D114BFE45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A47EC-3873-914E-9C12-333496D18D75}" type="datetime1">
              <a:rPr lang="en-VN" smtClean="0"/>
              <a:t>09/21/2023</a:t>
            </a:fld>
            <a:endParaRPr lang="en-V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27CC497-2D41-B05B-A2A6-9D7288D21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B54F0-ACAA-B148-9265-2A8F79BF8221}" type="slidenum">
              <a:rPr lang="en-VN" smtClean="0"/>
              <a:t>21</a:t>
            </a:fld>
            <a:endParaRPr lang="en-V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983D60E-B509-819A-B48B-5F22065A8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SectionList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3A5790D-FA67-84BB-B3E6-8E52FAAF99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err="1"/>
              <a:t>SectionList</a:t>
            </a:r>
            <a:r>
              <a:rPr lang="en-US" dirty="0"/>
              <a:t> is like </a:t>
            </a:r>
            <a:r>
              <a:rPr lang="en-US" b="1" dirty="0" err="1"/>
              <a:t>FlatLists</a:t>
            </a:r>
            <a:r>
              <a:rPr lang="en-US" dirty="0"/>
              <a:t>, but they can have section headers to separate groups of rows.</a:t>
            </a:r>
          </a:p>
          <a:p>
            <a:r>
              <a:rPr lang="en-US" b="1" dirty="0" err="1"/>
              <a:t>SectionList</a:t>
            </a:r>
            <a:r>
              <a:rPr lang="en-US" dirty="0"/>
              <a:t> render each item in their input sections using the </a:t>
            </a:r>
            <a:r>
              <a:rPr lang="en-US" b="1" dirty="0" err="1"/>
              <a:t>renderSectionHeader</a:t>
            </a:r>
            <a:r>
              <a:rPr lang="en-US" dirty="0"/>
              <a:t> and </a:t>
            </a:r>
            <a:r>
              <a:rPr lang="en-US" b="1" dirty="0" err="1"/>
              <a:t>renderItem</a:t>
            </a:r>
            <a:r>
              <a:rPr lang="en-US" dirty="0"/>
              <a:t> prop.</a:t>
            </a:r>
          </a:p>
          <a:p>
            <a:r>
              <a:rPr lang="en-US" dirty="0"/>
              <a:t>Each item in sections should be an object with a unique id (the key), and an array data of row data.</a:t>
            </a:r>
          </a:p>
          <a:p>
            <a:r>
              <a:rPr lang="en-US" dirty="0"/>
              <a:t>Each item in data should also be an object with a unique id.</a:t>
            </a:r>
            <a:endParaRPr lang="en-VN" dirty="0"/>
          </a:p>
        </p:txBody>
      </p:sp>
    </p:spTree>
    <p:extLst>
      <p:ext uri="{BB962C8B-B14F-4D97-AF65-F5344CB8AC3E}">
        <p14:creationId xmlns:p14="http://schemas.microsoft.com/office/powerpoint/2010/main" val="40638923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36E2866-CA39-42AC-683F-3D114BFE45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A47EC-3873-914E-9C12-333496D18D75}" type="datetime1">
              <a:rPr lang="en-VN" smtClean="0"/>
              <a:t>09/21/2023</a:t>
            </a:fld>
            <a:endParaRPr lang="en-V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27CC497-2D41-B05B-A2A6-9D7288D21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B54F0-ACAA-B148-9265-2A8F79BF8221}" type="slidenum">
              <a:rPr lang="en-VN" smtClean="0"/>
              <a:t>22</a:t>
            </a:fld>
            <a:endParaRPr lang="en-V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983D60E-B509-819A-B48B-5F22065A8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SectionList (contd.)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3A5790D-FA67-84BB-B3E6-8E52FAAF99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i="0" u="none" strike="noStrike" dirty="0">
                <a:solidFill>
                  <a:srgbClr val="263053"/>
                </a:solidFill>
                <a:effectLst/>
                <a:latin typeface="Helvetica Neue" panose="02000503000000020004" pitchFamily="2" charset="0"/>
              </a:rPr>
              <a:t>The </a:t>
            </a:r>
            <a:r>
              <a:rPr lang="en-US" b="1" dirty="0" err="1"/>
              <a:t>renderSectionHeader</a:t>
            </a:r>
            <a:r>
              <a:rPr lang="en-US" b="0" i="0" u="none" strike="noStrike" dirty="0">
                <a:solidFill>
                  <a:srgbClr val="263053"/>
                </a:solidFill>
                <a:effectLst/>
                <a:latin typeface="Helvetica Neue" panose="02000503000000020004" pitchFamily="2" charset="0"/>
              </a:rPr>
              <a:t> prop is a function which takes an item from the </a:t>
            </a:r>
            <a:r>
              <a:rPr lang="en-US" dirty="0"/>
              <a:t>sections</a:t>
            </a:r>
            <a:r>
              <a:rPr lang="en-US" b="0" i="0" u="none" strike="noStrike" dirty="0">
                <a:solidFill>
                  <a:srgbClr val="263053"/>
                </a:solidFill>
                <a:effectLst/>
                <a:latin typeface="Helvetica Neue" panose="02000503000000020004" pitchFamily="2" charset="0"/>
              </a:rPr>
              <a:t> array and maps it to a React Element.</a:t>
            </a:r>
          </a:p>
          <a:p>
            <a:r>
              <a:rPr lang="en-US" b="0" i="0" u="none" strike="noStrike" dirty="0">
                <a:solidFill>
                  <a:srgbClr val="263053"/>
                </a:solidFill>
                <a:effectLst/>
                <a:latin typeface="Helvetica Neue" panose="02000503000000020004" pitchFamily="2" charset="0"/>
              </a:rPr>
              <a:t>The </a:t>
            </a:r>
            <a:r>
              <a:rPr lang="en-US" b="1" dirty="0" err="1"/>
              <a:t>renderItem</a:t>
            </a:r>
            <a:r>
              <a:rPr lang="en-US" b="0" i="0" u="none" strike="noStrike" dirty="0">
                <a:solidFill>
                  <a:srgbClr val="263053"/>
                </a:solidFill>
                <a:effectLst/>
                <a:latin typeface="Helvetica Neue" panose="02000503000000020004" pitchFamily="2" charset="0"/>
              </a:rPr>
              <a:t> prop, just like for </a:t>
            </a:r>
            <a:r>
              <a:rPr lang="en-US" b="1" dirty="0" err="1"/>
              <a:t>FlatList</a:t>
            </a:r>
            <a:r>
              <a:rPr lang="en-US" b="0" i="0" u="none" strike="noStrike" dirty="0">
                <a:solidFill>
                  <a:srgbClr val="263053"/>
                </a:solidFill>
                <a:effectLst/>
                <a:latin typeface="Helvetica Neue" panose="02000503000000020004" pitchFamily="2" charset="0"/>
              </a:rPr>
              <a:t>, is a function which takes an item from the </a:t>
            </a:r>
            <a:r>
              <a:rPr lang="en-US" dirty="0"/>
              <a:t>data </a:t>
            </a:r>
            <a:r>
              <a:rPr lang="en-US" b="0" i="0" u="none" strike="noStrike" dirty="0">
                <a:solidFill>
                  <a:srgbClr val="263053"/>
                </a:solidFill>
                <a:effectLst/>
                <a:latin typeface="Helvetica Neue" panose="02000503000000020004" pitchFamily="2" charset="0"/>
              </a:rPr>
              <a:t>array (for a section) and returns a React Element.</a:t>
            </a:r>
            <a:endParaRPr lang="en-VN" dirty="0"/>
          </a:p>
        </p:txBody>
      </p:sp>
    </p:spTree>
    <p:extLst>
      <p:ext uri="{BB962C8B-B14F-4D97-AF65-F5344CB8AC3E}">
        <p14:creationId xmlns:p14="http://schemas.microsoft.com/office/powerpoint/2010/main" val="35315280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6A12611-EC79-AF61-BD62-90BE00BC96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A47EC-3873-914E-9C12-333496D18D75}" type="datetime1">
              <a:rPr lang="en-VN" smtClean="0"/>
              <a:t>09/21/2023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5E9878A-8A89-579C-99B6-0634CFC52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B54F0-ACAA-B148-9265-2A8F79BF8221}" type="slidenum">
              <a:rPr lang="en-VN" smtClean="0"/>
              <a:t>23</a:t>
            </a:fld>
            <a:endParaRPr lang="en-V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DC4B898-F892-DA23-7AC8-8042E5A9B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SectionList (contd.)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4B572F3-CE42-F100-19C3-60D008FAED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852" y="1397000"/>
            <a:ext cx="5123014" cy="46165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2672E35-1DB1-C1E7-61DE-65DEFEEE65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4118" y="681037"/>
            <a:ext cx="5713361" cy="227988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D81EFE8-278E-9F79-3D8F-B251220D01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4118" y="3056197"/>
            <a:ext cx="2840334" cy="3364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1717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6A12611-EC79-AF61-BD62-90BE00BC96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A47EC-3873-914E-9C12-333496D18D75}" type="datetime1">
              <a:rPr lang="en-VN" smtClean="0"/>
              <a:t>09/21/2023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5E9878A-8A89-579C-99B6-0634CFC52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B54F0-ACAA-B148-9265-2A8F79BF8221}" type="slidenum">
              <a:rPr lang="en-VN" smtClean="0"/>
              <a:t>24</a:t>
            </a:fld>
            <a:endParaRPr lang="en-V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DC4B898-F892-DA23-7AC8-8042E5A9B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SectionList (contd.)</a:t>
            </a:r>
          </a:p>
        </p:txBody>
      </p:sp>
      <p:sp>
        <p:nvSpPr>
          <p:cNvPr id="16" name="Content Placeholder 4">
            <a:extLst>
              <a:ext uri="{FF2B5EF4-FFF2-40B4-BE49-F238E27FC236}">
                <a16:creationId xmlns:a16="http://schemas.microsoft.com/office/drawing/2014/main" id="{F3A61A1A-2832-0EBB-2255-DB15397350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298" y="2444824"/>
            <a:ext cx="2191871" cy="1968351"/>
          </a:xfrm>
        </p:spPr>
        <p:txBody>
          <a:bodyPr>
            <a:noAutofit/>
          </a:bodyPr>
          <a:lstStyle/>
          <a:p>
            <a:pPr fontAlgn="base"/>
            <a:r>
              <a:rPr lang="en-US" sz="2400" b="0" dirty="0">
                <a:effectLst/>
              </a:rPr>
              <a:t>Run on iOS and Android</a:t>
            </a:r>
            <a:endParaRPr lang="en-VN" sz="240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261BE4B-8E61-6079-A16E-5853115042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9627" y="1587578"/>
            <a:ext cx="4712746" cy="4705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4209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361D431B-4A82-7440-9E7C-8C839B072D38}"/>
              </a:ext>
            </a:extLst>
          </p:cNvPr>
          <p:cNvSpPr txBox="1">
            <a:spLocks/>
          </p:cNvSpPr>
          <p:nvPr/>
        </p:nvSpPr>
        <p:spPr>
          <a:xfrm>
            <a:off x="1810512" y="2092960"/>
            <a:ext cx="8570976" cy="133604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cap="none" spc="0">
                <a:ln w="0"/>
                <a:solidFill>
                  <a:srgbClr val="002060"/>
                </a:solidFill>
                <a:effectLst/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>
                <a:solidFill>
                  <a:schemeClr val="accent2"/>
                </a:solidFill>
              </a:rPr>
              <a:t>Navigator</a:t>
            </a:r>
          </a:p>
        </p:txBody>
      </p:sp>
    </p:spTree>
    <p:extLst>
      <p:ext uri="{BB962C8B-B14F-4D97-AF65-F5344CB8AC3E}">
        <p14:creationId xmlns:p14="http://schemas.microsoft.com/office/powerpoint/2010/main" val="33168843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EE534B0-D8F5-4B45-351F-17BFD4CA69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A47EC-3873-914E-9C12-333496D18D75}" type="datetime1">
              <a:rPr lang="en-VN" smtClean="0"/>
              <a:t>09/21/2023</a:t>
            </a:fld>
            <a:endParaRPr lang="en-V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5046AB-316A-21F2-1676-8F2511F97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B54F0-ACAA-B148-9265-2A8F79BF8221}" type="slidenum">
              <a:rPr lang="en-VN" smtClean="0"/>
              <a:t>26</a:t>
            </a:fld>
            <a:endParaRPr lang="en-V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4962D3E-DA93-7251-8F5B-FB49FBD6D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Navigator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C1D1122-78B5-77AA-C3D4-6498899BBD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Stack Navigator provides a way for your app to transition between screens where each new screen is placed on top of a stack.</a:t>
            </a:r>
          </a:p>
          <a:p>
            <a:r>
              <a:rPr lang="en-US" dirty="0"/>
              <a:t>By default the stack navigator is configured to have the familiar iOS and Android look &amp; feel: new screens slide in from the right on iOS, use OS default animation on Android.</a:t>
            </a:r>
          </a:p>
          <a:p>
            <a:r>
              <a:rPr lang="en-US" dirty="0"/>
              <a:t>To use this navigator, ensure that you have </a:t>
            </a:r>
            <a:r>
              <a:rPr lang="en-US" dirty="0">
                <a:hlinkClick r:id="rId2"/>
              </a:rPr>
              <a:t>@react-navigation/native</a:t>
            </a:r>
            <a:r>
              <a:rPr lang="en-US" dirty="0"/>
              <a:t> and its dependencies, then install </a:t>
            </a:r>
            <a:r>
              <a:rPr lang="en-US" dirty="0">
                <a:hlinkClick r:id="rId3"/>
              </a:rPr>
              <a:t>@react-navigation/stack</a:t>
            </a:r>
            <a:endParaRPr lang="en-VN" dirty="0"/>
          </a:p>
        </p:txBody>
      </p:sp>
    </p:spTree>
    <p:extLst>
      <p:ext uri="{BB962C8B-B14F-4D97-AF65-F5344CB8AC3E}">
        <p14:creationId xmlns:p14="http://schemas.microsoft.com/office/powerpoint/2010/main" val="38628552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EE534B0-D8F5-4B45-351F-17BFD4CA69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A47EC-3873-914E-9C12-333496D18D75}" type="datetime1">
              <a:rPr lang="en-VN" smtClean="0"/>
              <a:t>09/21/2023</a:t>
            </a:fld>
            <a:endParaRPr lang="en-V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5046AB-316A-21F2-1676-8F2511F97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B54F0-ACAA-B148-9265-2A8F79BF8221}" type="slidenum">
              <a:rPr lang="en-VN" smtClean="0"/>
              <a:t>27</a:t>
            </a:fld>
            <a:endParaRPr lang="en-V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4962D3E-DA93-7251-8F5B-FB49FBD6D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Navigator (contd.)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F111C57-C7DE-38FD-330E-D87E7C93E2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780840"/>
            <a:ext cx="5637756" cy="404980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857B011-8226-6A32-EEAD-405D33D00D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7807" y="84830"/>
            <a:ext cx="5685593" cy="468107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26BB5F8-82E5-DFE7-1A54-69E91BEC31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3372" y="4755492"/>
            <a:ext cx="2364665" cy="1683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5799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EE534B0-D8F5-4B45-351F-17BFD4CA69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A47EC-3873-914E-9C12-333496D18D75}" type="datetime1">
              <a:rPr lang="en-VN" smtClean="0"/>
              <a:t>09/21/2023</a:t>
            </a:fld>
            <a:endParaRPr lang="en-V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5046AB-316A-21F2-1676-8F2511F97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B54F0-ACAA-B148-9265-2A8F79BF8221}" type="slidenum">
              <a:rPr lang="en-VN" smtClean="0"/>
              <a:t>28</a:t>
            </a:fld>
            <a:endParaRPr lang="en-V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4962D3E-DA93-7251-8F5B-FB49FBD6D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Navigator (contd.)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9C9ADE-8338-682D-EC36-614F7CDD62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3278" y="1623924"/>
            <a:ext cx="2320516" cy="463250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8979B20-DEF2-6C60-159F-1AD2813B28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1027" y="1635161"/>
            <a:ext cx="2320516" cy="4641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614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361D431B-4A82-7440-9E7C-8C839B072D38}"/>
              </a:ext>
            </a:extLst>
          </p:cNvPr>
          <p:cNvSpPr txBox="1">
            <a:spLocks/>
          </p:cNvSpPr>
          <p:nvPr/>
        </p:nvSpPr>
        <p:spPr>
          <a:xfrm>
            <a:off x="1810512" y="2092960"/>
            <a:ext cx="8570976" cy="133604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cap="none" spc="0">
                <a:ln w="0"/>
                <a:solidFill>
                  <a:srgbClr val="002060"/>
                </a:solidFill>
                <a:effectLst/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>
                <a:solidFill>
                  <a:schemeClr val="accent2"/>
                </a:solidFill>
              </a:rPr>
              <a:t>Android Components and APIs </a:t>
            </a:r>
          </a:p>
        </p:txBody>
      </p:sp>
    </p:spTree>
    <p:extLst>
      <p:ext uri="{BB962C8B-B14F-4D97-AF65-F5344CB8AC3E}">
        <p14:creationId xmlns:p14="http://schemas.microsoft.com/office/powerpoint/2010/main" val="3409327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361D431B-4A82-7440-9E7C-8C839B072D38}"/>
              </a:ext>
            </a:extLst>
          </p:cNvPr>
          <p:cNvSpPr txBox="1">
            <a:spLocks/>
          </p:cNvSpPr>
          <p:nvPr/>
        </p:nvSpPr>
        <p:spPr>
          <a:xfrm>
            <a:off x="1810512" y="2092960"/>
            <a:ext cx="8570976" cy="133604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cap="none" spc="0">
                <a:ln w="0"/>
                <a:solidFill>
                  <a:srgbClr val="002060"/>
                </a:solidFill>
                <a:effectLst/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>
                <a:solidFill>
                  <a:schemeClr val="accent2"/>
                </a:solidFill>
              </a:rPr>
              <a:t>Basic Components </a:t>
            </a:r>
          </a:p>
        </p:txBody>
      </p:sp>
    </p:spTree>
    <p:extLst>
      <p:ext uri="{BB962C8B-B14F-4D97-AF65-F5344CB8AC3E}">
        <p14:creationId xmlns:p14="http://schemas.microsoft.com/office/powerpoint/2010/main" val="41982831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B5199B8-526A-20CE-5314-C9DEAB00C9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A47EC-3873-914E-9C12-333496D18D75}" type="datetime1">
              <a:rPr lang="en-VN" smtClean="0"/>
              <a:t>09/21/2023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6E64C78-4CD1-1300-E5E0-26620CB937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B54F0-ACAA-B148-9265-2A8F79BF8221}" type="slidenum">
              <a:rPr lang="en-VN" smtClean="0"/>
              <a:t>30</a:t>
            </a:fld>
            <a:endParaRPr lang="en-V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AADAD6B-8884-1D14-7872-5C4A7BC1B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i="0" u="none" strike="noStrike" dirty="0" err="1">
                <a:solidFill>
                  <a:srgbClr val="1C1E21"/>
                </a:solidFill>
                <a:effectLst/>
                <a:latin typeface="Optimistic Display"/>
              </a:rPr>
              <a:t>DrawerLayoutAndroid</a:t>
            </a:r>
            <a:endParaRPr lang="en-VN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020197A-A456-67C2-FCB9-28EBD7996A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9872" y="1549400"/>
            <a:ext cx="11553582" cy="4627563"/>
          </a:xfrm>
        </p:spPr>
        <p:txBody>
          <a:bodyPr>
            <a:normAutofit fontScale="92500"/>
          </a:bodyPr>
          <a:lstStyle/>
          <a:p>
            <a:r>
              <a:rPr lang="en-US" dirty="0"/>
              <a:t>React component that wraps the platform </a:t>
            </a:r>
            <a:r>
              <a:rPr lang="en-US" b="1" dirty="0" err="1"/>
              <a:t>DrawerLayout</a:t>
            </a:r>
            <a:r>
              <a:rPr lang="en-US" dirty="0"/>
              <a:t> (Android only). </a:t>
            </a:r>
          </a:p>
          <a:p>
            <a:r>
              <a:rPr lang="en-US" dirty="0"/>
              <a:t>The </a:t>
            </a:r>
            <a:r>
              <a:rPr lang="en-US" b="1" dirty="0"/>
              <a:t>Drawer</a:t>
            </a:r>
            <a:r>
              <a:rPr lang="en-US" dirty="0"/>
              <a:t> (typically used for navigation) is rendered with </a:t>
            </a:r>
            <a:r>
              <a:rPr lang="en-US" b="1" dirty="0" err="1"/>
              <a:t>renderNavigationView</a:t>
            </a:r>
            <a:r>
              <a:rPr lang="en-US" dirty="0"/>
              <a:t> and direct children are the main view (where your content goes). </a:t>
            </a:r>
          </a:p>
          <a:p>
            <a:r>
              <a:rPr lang="en-US" dirty="0"/>
              <a:t>The navigation view is initially not visible on the screen, but can be pulled in from the side of the window specified by the </a:t>
            </a:r>
            <a:r>
              <a:rPr lang="en-US" b="1" dirty="0" err="1"/>
              <a:t>drawerPosition</a:t>
            </a:r>
            <a:r>
              <a:rPr lang="en-US" dirty="0"/>
              <a:t> prop and its width can be set by the </a:t>
            </a:r>
            <a:r>
              <a:rPr lang="en-US" b="1" dirty="0" err="1"/>
              <a:t>drawerWidth</a:t>
            </a:r>
            <a:r>
              <a:rPr lang="en-US" dirty="0"/>
              <a:t> prop.</a:t>
            </a:r>
            <a:endParaRPr lang="en-VN" dirty="0"/>
          </a:p>
        </p:txBody>
      </p:sp>
    </p:spTree>
    <p:extLst>
      <p:ext uri="{BB962C8B-B14F-4D97-AF65-F5344CB8AC3E}">
        <p14:creationId xmlns:p14="http://schemas.microsoft.com/office/powerpoint/2010/main" val="21171206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43E4C1F-05DD-AFD2-7B34-9A224AC8A2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A47EC-3873-914E-9C12-333496D18D75}" type="datetime1">
              <a:rPr lang="en-VN" smtClean="0"/>
              <a:t>09/21/2023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4C5AC7-56C2-98C8-95F4-32E55CB271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B54F0-ACAA-B148-9265-2A8F79BF8221}" type="slidenum">
              <a:rPr lang="en-VN" smtClean="0"/>
              <a:t>31</a:t>
            </a:fld>
            <a:endParaRPr lang="en-V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EFC3CBF-1C72-BFA4-ADFF-AD727D2DE7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0" u="none" strike="noStrike" dirty="0" err="1">
                <a:solidFill>
                  <a:srgbClr val="1C1E21"/>
                </a:solidFill>
                <a:effectLst/>
                <a:latin typeface="Optimistic Display"/>
              </a:rPr>
              <a:t>DrawerLayoutAndroid</a:t>
            </a:r>
            <a:r>
              <a:rPr lang="en-US" b="1" i="0" u="none" strike="noStrike" dirty="0">
                <a:solidFill>
                  <a:srgbClr val="1C1E21"/>
                </a:solidFill>
                <a:effectLst/>
                <a:latin typeface="Optimistic Display"/>
              </a:rPr>
              <a:t> (contd.)</a:t>
            </a:r>
            <a:endParaRPr lang="en-VN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A66DE0E-16B7-367B-5529-5083F9E2C6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9008" y="1474096"/>
            <a:ext cx="3800112" cy="4884760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5F7456C-5FBF-CC40-78ED-C586770499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3970" y="1474096"/>
            <a:ext cx="6719022" cy="479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2633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43E4C1F-05DD-AFD2-7B34-9A224AC8A2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A47EC-3873-914E-9C12-333496D18D75}" type="datetime1">
              <a:rPr lang="en-VN" smtClean="0"/>
              <a:t>09/21/2023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4C5AC7-56C2-98C8-95F4-32E55CB271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B54F0-ACAA-B148-9265-2A8F79BF8221}" type="slidenum">
              <a:rPr lang="en-VN" smtClean="0"/>
              <a:t>32</a:t>
            </a:fld>
            <a:endParaRPr lang="en-V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EFC3CBF-1C72-BFA4-ADFF-AD727D2DE7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0" u="none" strike="noStrike" dirty="0" err="1">
                <a:solidFill>
                  <a:srgbClr val="1C1E21"/>
                </a:solidFill>
                <a:effectLst/>
                <a:latin typeface="Optimistic Display"/>
              </a:rPr>
              <a:t>DrawerLayoutAndroid</a:t>
            </a:r>
            <a:r>
              <a:rPr lang="en-US" b="1" i="0" u="none" strike="noStrike" dirty="0">
                <a:solidFill>
                  <a:srgbClr val="1C1E21"/>
                </a:solidFill>
                <a:effectLst/>
                <a:latin typeface="Optimistic Display"/>
              </a:rPr>
              <a:t> (contd.)</a:t>
            </a:r>
            <a:endParaRPr lang="en-VN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BE868EF-125C-FE07-B0CF-61EB1CD685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471" y="1397000"/>
            <a:ext cx="7498975" cy="4970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3990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43E4C1F-05DD-AFD2-7B34-9A224AC8A2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A47EC-3873-914E-9C12-333496D18D75}" type="datetime1">
              <a:rPr lang="en-VN" smtClean="0"/>
              <a:t>09/21/2023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4C5AC7-56C2-98C8-95F4-32E55CB271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B54F0-ACAA-B148-9265-2A8F79BF8221}" type="slidenum">
              <a:rPr lang="en-VN" smtClean="0"/>
              <a:t>33</a:t>
            </a:fld>
            <a:endParaRPr lang="en-V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EFC3CBF-1C72-BFA4-ADFF-AD727D2DE7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0" u="none" strike="noStrike" dirty="0" err="1">
                <a:solidFill>
                  <a:srgbClr val="1C1E21"/>
                </a:solidFill>
                <a:effectLst/>
                <a:latin typeface="Optimistic Display"/>
              </a:rPr>
              <a:t>DrawerLayoutAndroid</a:t>
            </a:r>
            <a:r>
              <a:rPr lang="en-US" b="1" i="0" u="none" strike="noStrike" dirty="0">
                <a:solidFill>
                  <a:srgbClr val="1C1E21"/>
                </a:solidFill>
                <a:effectLst/>
                <a:latin typeface="Optimistic Display"/>
              </a:rPr>
              <a:t> (contd.)</a:t>
            </a:r>
            <a:endParaRPr lang="en-V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78CE81-B164-8C0F-2326-394AE29B02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2018" y="1613834"/>
            <a:ext cx="2141844" cy="45120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3220301-1F9B-084B-2122-866FEEA50E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15627"/>
            <a:ext cx="2141844" cy="4561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5656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6A57F96-E3DB-952E-FB10-AAE2442AE5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A47EC-3873-914E-9C12-333496D18D75}" type="datetime1">
              <a:rPr lang="en-VN" smtClean="0"/>
              <a:t>09/21/2023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E329B5-CC82-8B20-629F-B0A8A3228D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B54F0-ACAA-B148-9265-2A8F79BF8221}" type="slidenum">
              <a:rPr lang="en-VN" smtClean="0"/>
              <a:t>34</a:t>
            </a:fld>
            <a:endParaRPr lang="en-V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930A83D-DB20-BAA3-AEFF-DF6E6CEC1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i="0" u="none" strike="noStrike" dirty="0" err="1">
                <a:solidFill>
                  <a:srgbClr val="1C1E21"/>
                </a:solidFill>
                <a:effectLst/>
                <a:latin typeface="Optimistic Display"/>
              </a:rPr>
              <a:t>TouchableNativeFeedback</a:t>
            </a:r>
            <a:endParaRPr lang="en-VN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D78F59E-039E-2B99-6B14-257007DA8D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 wrapper for making views respond properly to touches (Android only). On Android this component uses native state drawable to display touch feedback.</a:t>
            </a:r>
          </a:p>
          <a:p>
            <a:r>
              <a:rPr lang="en-US" dirty="0"/>
              <a:t>At the moment it only supports having a single View instance as a child node, as it's implemented by replacing that View with another instance of </a:t>
            </a:r>
            <a:r>
              <a:rPr lang="en-US" dirty="0" err="1"/>
              <a:t>RCTView</a:t>
            </a:r>
            <a:r>
              <a:rPr lang="en-US" dirty="0"/>
              <a:t> node with some additional properties set.</a:t>
            </a:r>
          </a:p>
          <a:p>
            <a:r>
              <a:rPr lang="en-US" dirty="0"/>
              <a:t>Background drawable of native feedback touchable can be customized with background property.</a:t>
            </a:r>
          </a:p>
        </p:txBody>
      </p:sp>
    </p:spTree>
    <p:extLst>
      <p:ext uri="{BB962C8B-B14F-4D97-AF65-F5344CB8AC3E}">
        <p14:creationId xmlns:p14="http://schemas.microsoft.com/office/powerpoint/2010/main" val="35505155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B2ED84E-1C2F-58C3-8EC0-07941F82B9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A47EC-3873-914E-9C12-333496D18D75}" type="datetime1">
              <a:rPr lang="en-VN" smtClean="0"/>
              <a:t>09/21/2023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6B645CF-14C4-6761-C4CC-3268E88D75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B54F0-ACAA-B148-9265-2A8F79BF8221}" type="slidenum">
              <a:rPr lang="en-VN" smtClean="0"/>
              <a:t>35</a:t>
            </a:fld>
            <a:endParaRPr lang="en-V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6DCB7C4-F057-6B7C-7FE8-38492C4CB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0" u="none" strike="noStrike" dirty="0" err="1">
                <a:solidFill>
                  <a:srgbClr val="1C1E21"/>
                </a:solidFill>
                <a:effectLst/>
                <a:latin typeface="Optimistic Display"/>
              </a:rPr>
              <a:t>TouchableNativeFeedback</a:t>
            </a:r>
            <a:endParaRPr lang="en-V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EDC638A-730D-4449-0453-86C269A3A1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367" y="1514039"/>
            <a:ext cx="6517266" cy="485227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2BBACAF-DD56-C8CF-A4B2-7D675F08BE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7507" y="1514038"/>
            <a:ext cx="5872799" cy="1239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3240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B2ED84E-1C2F-58C3-8EC0-07941F82B9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A47EC-3873-914E-9C12-333496D18D75}" type="datetime1">
              <a:rPr lang="en-VN" smtClean="0"/>
              <a:t>09/21/2023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6B645CF-14C4-6761-C4CC-3268E88D75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B54F0-ACAA-B148-9265-2A8F79BF8221}" type="slidenum">
              <a:rPr lang="en-VN" smtClean="0"/>
              <a:t>36</a:t>
            </a:fld>
            <a:endParaRPr lang="en-V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6DCB7C4-F057-6B7C-7FE8-38492C4CB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0" u="none" strike="noStrike" dirty="0" err="1">
                <a:solidFill>
                  <a:srgbClr val="1C1E21"/>
                </a:solidFill>
                <a:effectLst/>
                <a:latin typeface="Optimistic Display"/>
              </a:rPr>
              <a:t>TouchableNativeFeedback</a:t>
            </a:r>
            <a:r>
              <a:rPr lang="en-US" b="1" i="0" u="none" strike="noStrike" dirty="0">
                <a:solidFill>
                  <a:srgbClr val="1C1E21"/>
                </a:solidFill>
                <a:effectLst/>
                <a:latin typeface="Optimistic Display"/>
              </a:rPr>
              <a:t> (contd.)</a:t>
            </a:r>
            <a:endParaRPr lang="en-V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B51A86-7BE7-0F79-7559-61BDFCF293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161" y="1479952"/>
            <a:ext cx="7004708" cy="479175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C12CA8C-20E6-DDDF-A902-B6E49EF4DB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276239"/>
            <a:ext cx="2335656" cy="4910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0731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361D431B-4A82-7440-9E7C-8C839B072D38}"/>
              </a:ext>
            </a:extLst>
          </p:cNvPr>
          <p:cNvSpPr txBox="1">
            <a:spLocks/>
          </p:cNvSpPr>
          <p:nvPr/>
        </p:nvSpPr>
        <p:spPr>
          <a:xfrm>
            <a:off x="1810512" y="2092960"/>
            <a:ext cx="8570976" cy="133604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cap="none" spc="0">
                <a:ln w="0"/>
                <a:solidFill>
                  <a:srgbClr val="002060"/>
                </a:solidFill>
                <a:effectLst/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>
                <a:solidFill>
                  <a:schemeClr val="accent2"/>
                </a:solidFill>
              </a:rPr>
              <a:t>iOS Components and APIs </a:t>
            </a:r>
          </a:p>
        </p:txBody>
      </p:sp>
    </p:spTree>
    <p:extLst>
      <p:ext uri="{BB962C8B-B14F-4D97-AF65-F5344CB8AC3E}">
        <p14:creationId xmlns:p14="http://schemas.microsoft.com/office/powerpoint/2010/main" val="10114696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7FE396F-0D17-3539-4A1D-BD68A1272E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A47EC-3873-914E-9C12-333496D18D75}" type="datetime1">
              <a:rPr lang="en-VN" smtClean="0"/>
              <a:t>09/21/2023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B04A256-E340-4A90-97B8-25255C8BE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B54F0-ACAA-B148-9265-2A8F79BF8221}" type="slidenum">
              <a:rPr lang="en-VN" smtClean="0"/>
              <a:t>38</a:t>
            </a:fld>
            <a:endParaRPr lang="en-V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94A6E6C-AE79-82A5-DCF3-35DD25495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i="0" u="none" strike="noStrike" dirty="0" err="1">
                <a:solidFill>
                  <a:srgbClr val="1C1E21"/>
                </a:solidFill>
                <a:effectLst/>
                <a:latin typeface="Optimistic Display"/>
              </a:rPr>
              <a:t>InputAccessoryView</a:t>
            </a:r>
            <a:endParaRPr lang="en-VN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2A030D2-C3D0-E0A8-03B2-9B13F0D920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9872" y="1549400"/>
            <a:ext cx="11462632" cy="462756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 component which enables customization of the keyboard input accessory view on iOS. The input accessory view is displayed above the keyboard whenever a </a:t>
            </a:r>
            <a:r>
              <a:rPr lang="en-US" b="1" dirty="0" err="1"/>
              <a:t>TextInput</a:t>
            </a:r>
            <a:r>
              <a:rPr lang="en-US" dirty="0"/>
              <a:t> has focus. </a:t>
            </a:r>
          </a:p>
          <a:p>
            <a:r>
              <a:rPr lang="en-US" dirty="0"/>
              <a:t>This component can be used to create custom toolbars.</a:t>
            </a:r>
          </a:p>
          <a:p>
            <a:r>
              <a:rPr lang="en-US" dirty="0"/>
              <a:t>To use this component wrap your custom toolbar with the </a:t>
            </a:r>
            <a:r>
              <a:rPr lang="en-US" b="1" dirty="0" err="1"/>
              <a:t>InputAccessoryView</a:t>
            </a:r>
            <a:r>
              <a:rPr lang="en-US" dirty="0"/>
              <a:t> component, and set a </a:t>
            </a:r>
            <a:r>
              <a:rPr lang="en-US" b="1" dirty="0" err="1"/>
              <a:t>nativeID</a:t>
            </a:r>
            <a:r>
              <a:rPr lang="en-US" dirty="0"/>
              <a:t>. Then, pass that </a:t>
            </a:r>
            <a:r>
              <a:rPr lang="en-US" dirty="0" err="1"/>
              <a:t>nativeID</a:t>
            </a:r>
            <a:r>
              <a:rPr lang="en-US" dirty="0"/>
              <a:t> as the </a:t>
            </a:r>
            <a:r>
              <a:rPr lang="en-US" b="1" dirty="0" err="1"/>
              <a:t>inputAccessoryViewID</a:t>
            </a:r>
            <a:r>
              <a:rPr lang="en-US" dirty="0"/>
              <a:t> of whatever </a:t>
            </a:r>
            <a:r>
              <a:rPr lang="en-US" b="1" dirty="0" err="1"/>
              <a:t>TextInput</a:t>
            </a:r>
            <a:r>
              <a:rPr lang="en-US" dirty="0"/>
              <a:t> you desire.</a:t>
            </a:r>
          </a:p>
          <a:p>
            <a:endParaRPr lang="en-VN" dirty="0"/>
          </a:p>
        </p:txBody>
      </p:sp>
    </p:spTree>
    <p:extLst>
      <p:ext uri="{BB962C8B-B14F-4D97-AF65-F5344CB8AC3E}">
        <p14:creationId xmlns:p14="http://schemas.microsoft.com/office/powerpoint/2010/main" val="21984164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7FE396F-0D17-3539-4A1D-BD68A1272E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A47EC-3873-914E-9C12-333496D18D75}" type="datetime1">
              <a:rPr lang="en-VN" smtClean="0"/>
              <a:t>09/21/2023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B04A256-E340-4A90-97B8-25255C8BE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B54F0-ACAA-B148-9265-2A8F79BF8221}" type="slidenum">
              <a:rPr lang="en-VN" smtClean="0"/>
              <a:t>39</a:t>
            </a:fld>
            <a:endParaRPr lang="en-V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94A6E6C-AE79-82A5-DCF3-35DD25495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i="0" u="none" strike="noStrike" dirty="0" err="1">
                <a:solidFill>
                  <a:srgbClr val="1C1E21"/>
                </a:solidFill>
                <a:effectLst/>
                <a:latin typeface="Optimistic Display"/>
              </a:rPr>
              <a:t>InputAccessoryView</a:t>
            </a:r>
            <a:r>
              <a:rPr lang="en-US" b="1" i="0" u="none" strike="noStrike" dirty="0">
                <a:solidFill>
                  <a:srgbClr val="1C1E21"/>
                </a:solidFill>
                <a:effectLst/>
                <a:latin typeface="Optimistic Display"/>
              </a:rPr>
              <a:t> (contd.)</a:t>
            </a:r>
            <a:endParaRPr lang="en-V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09953D1-67B4-0449-F8D3-AD40A1D512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062" y="1481178"/>
            <a:ext cx="5837707" cy="49434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8B052B7-D1AB-D4C3-3698-2236A95A8B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8576" y="825034"/>
            <a:ext cx="2743200" cy="5496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2665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879A13D-B883-C782-7710-A9CD6FED52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A47EC-3873-914E-9C12-333496D18D75}" type="datetime1">
              <a:rPr lang="en-VN" smtClean="0"/>
              <a:t>09/21/2023</a:t>
            </a:fld>
            <a:endParaRPr lang="en-V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3CAB4B-8829-C45F-3516-0600ABB453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B54F0-ACAA-B148-9265-2A8F79BF8221}" type="slidenum">
              <a:rPr lang="en-VN" smtClean="0"/>
              <a:t>4</a:t>
            </a:fld>
            <a:endParaRPr lang="en-V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D0C34A6-415C-CA1D-B45D-A601280D7C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View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796D72F-A0DD-107E-E9DF-EE29A55B87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View is the most basic building block of React Native apps. The View is an abstraction layer on top of the target platform’s native equivalent:</a:t>
            </a:r>
          </a:p>
          <a:p>
            <a:pPr lvl="1"/>
            <a:r>
              <a:rPr lang="en-US" dirty="0"/>
              <a:t>For iOS - </a:t>
            </a:r>
            <a:r>
              <a:rPr lang="en-US" b="1" dirty="0" err="1"/>
              <a:t>UIView</a:t>
            </a:r>
            <a:endParaRPr lang="en-US" b="1" dirty="0"/>
          </a:p>
          <a:p>
            <a:pPr lvl="1"/>
            <a:r>
              <a:rPr lang="en-US" dirty="0"/>
              <a:t>For Android - </a:t>
            </a:r>
            <a:r>
              <a:rPr lang="en-US" b="1" dirty="0" err="1"/>
              <a:t>android.view</a:t>
            </a:r>
            <a:endParaRPr lang="en-US" b="1" dirty="0"/>
          </a:p>
          <a:p>
            <a:pPr lvl="1"/>
            <a:r>
              <a:rPr lang="en-US" dirty="0"/>
              <a:t>For Web - </a:t>
            </a:r>
            <a:r>
              <a:rPr lang="en-US" b="1" dirty="0"/>
              <a:t>&lt;div&gt;</a:t>
            </a:r>
          </a:p>
          <a:p>
            <a:r>
              <a:rPr lang="en-US" dirty="0"/>
              <a:t>View is primarily used for styling and layout of children elements. </a:t>
            </a:r>
          </a:p>
          <a:p>
            <a:r>
              <a:rPr lang="en-US" dirty="0"/>
              <a:t>Let’s look at a few of the styles we can apply to views. </a:t>
            </a:r>
          </a:p>
        </p:txBody>
      </p:sp>
    </p:spTree>
    <p:extLst>
      <p:ext uri="{BB962C8B-B14F-4D97-AF65-F5344CB8AC3E}">
        <p14:creationId xmlns:p14="http://schemas.microsoft.com/office/powerpoint/2010/main" val="330978672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DC79E08-E6AF-FB28-53AA-D4C0270DA2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A47EC-3873-914E-9C12-333496D18D75}" type="datetime1">
              <a:rPr lang="en-VN" smtClean="0"/>
              <a:t>09/21/2023</a:t>
            </a:fld>
            <a:endParaRPr lang="en-V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A92C168-8C07-7EB4-F44E-1A15DDE803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B54F0-ACAA-B148-9265-2A8F79BF8221}" type="slidenum">
              <a:rPr lang="en-VN" smtClean="0"/>
              <a:t>40</a:t>
            </a:fld>
            <a:endParaRPr lang="en-V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B1BF98F-2026-1869-F898-E205A6D269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err="1">
                <a:effectLst/>
              </a:rPr>
              <a:t>SafeAreaView</a:t>
            </a:r>
            <a:endParaRPr lang="en-VN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C69E692-9036-A7E8-C006-D63E99A516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The purpose of </a:t>
            </a:r>
            <a:r>
              <a:rPr lang="en-US" b="1" dirty="0" err="1"/>
              <a:t>SafeAreaView</a:t>
            </a:r>
            <a:r>
              <a:rPr lang="en-US" dirty="0"/>
              <a:t> is to render content within the safe area boundaries of a device. It is currently only applicable to iOS devices with iOS version 11 or later.</a:t>
            </a:r>
          </a:p>
          <a:p>
            <a:r>
              <a:rPr lang="en-US" b="1" dirty="0" err="1"/>
              <a:t>SafeAreaView</a:t>
            </a:r>
            <a:r>
              <a:rPr lang="en-US" dirty="0"/>
              <a:t> renders nested content and automatically applies padding to reflect the portion of the view that is not covered by navigation bars, tab bars, toolbars, and other ancestor views. </a:t>
            </a:r>
          </a:p>
          <a:p>
            <a:r>
              <a:rPr lang="en-US" dirty="0"/>
              <a:t>Moreover, and most importantly, Safe Area’s paddings reflect the physical limitation of the screen, such as rounded corners or camera notches (i.e. the sensor housing area on iPhone 13).</a:t>
            </a:r>
          </a:p>
        </p:txBody>
      </p:sp>
    </p:spTree>
    <p:extLst>
      <p:ext uri="{BB962C8B-B14F-4D97-AF65-F5344CB8AC3E}">
        <p14:creationId xmlns:p14="http://schemas.microsoft.com/office/powerpoint/2010/main" val="31398357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DC79E08-E6AF-FB28-53AA-D4C0270DA2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A47EC-3873-914E-9C12-333496D18D75}" type="datetime1">
              <a:rPr lang="en-VN" smtClean="0"/>
              <a:t>09/21/2023</a:t>
            </a:fld>
            <a:endParaRPr lang="en-V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A92C168-8C07-7EB4-F44E-1A15DDE803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B54F0-ACAA-B148-9265-2A8F79BF8221}" type="slidenum">
              <a:rPr lang="en-VN" smtClean="0"/>
              <a:t>41</a:t>
            </a:fld>
            <a:endParaRPr lang="en-V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B1BF98F-2026-1869-F898-E205A6D269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err="1">
                <a:effectLst/>
              </a:rPr>
              <a:t>SafeAreaView</a:t>
            </a:r>
            <a:r>
              <a:rPr lang="en-US" b="1" dirty="0">
                <a:effectLst/>
              </a:rPr>
              <a:t> (contd.)</a:t>
            </a:r>
            <a:endParaRPr lang="en-VN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C69E692-9036-A7E8-C006-D63E99A516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5968" y="1365819"/>
            <a:ext cx="11180064" cy="4627563"/>
          </a:xfrm>
        </p:spPr>
        <p:txBody>
          <a:bodyPr>
            <a:normAutofit/>
          </a:bodyPr>
          <a:lstStyle/>
          <a:p>
            <a:r>
              <a:rPr lang="en-US" sz="2200" dirty="0"/>
              <a:t>To use, wrap your top level view with a </a:t>
            </a:r>
            <a:r>
              <a:rPr lang="en-US" sz="2200" b="1" dirty="0" err="1"/>
              <a:t>SafeAreaView</a:t>
            </a:r>
            <a:r>
              <a:rPr lang="en-US" sz="2200" dirty="0"/>
              <a:t> with a flex: 1 style applied to it. You may also want to use a background color that matches your application’s design.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9478CE9-DD92-DC3B-1C21-4257CBF275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411251"/>
            <a:ext cx="5035475" cy="40057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B95AE74-4E31-0477-518D-A97E81F0E4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0231" y="2400492"/>
            <a:ext cx="1999245" cy="4005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43523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FD839BA-4038-714E-9384-252034FE21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A47EC-3873-914E-9C12-333496D18D75}" type="datetime1">
              <a:t>9/21/2023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4233739-4AB8-C94C-9A31-36CC3AB6C2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B54F0-ACAA-B148-9265-2A8F79BF8221}" type="slidenum">
              <a:rPr lang="en-US"/>
              <a:t>42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A1D4F9F-56D6-0441-A153-DB4AF28306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0061B0B-00FE-1041-A2C6-8373ECDF00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/>
              <a:t>In this session, we learned the following:</a:t>
            </a:r>
          </a:p>
          <a:p>
            <a:pPr lvl="1"/>
            <a:r>
              <a:rPr lang="en-US" dirty="0"/>
              <a:t>Understand the Basic Components of React Native application </a:t>
            </a:r>
          </a:p>
          <a:p>
            <a:pPr lvl="1"/>
            <a:r>
              <a:rPr lang="en-US" dirty="0"/>
              <a:t>Using List Views to present data</a:t>
            </a:r>
          </a:p>
          <a:p>
            <a:pPr lvl="1"/>
            <a:r>
              <a:rPr lang="en-US" dirty="0"/>
              <a:t>Using Navigator</a:t>
            </a:r>
          </a:p>
          <a:p>
            <a:pPr lvl="1"/>
            <a:r>
              <a:rPr lang="en-US" dirty="0"/>
              <a:t>Work with Android Components and APIs</a:t>
            </a:r>
          </a:p>
          <a:p>
            <a:pPr lvl="1"/>
            <a:r>
              <a:rPr lang="en-US" dirty="0"/>
              <a:t>Work with iOS Components and APIs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64199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879A13D-B883-C782-7710-A9CD6FED52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A47EC-3873-914E-9C12-333496D18D75}" type="datetime1">
              <a:rPr lang="en-VN" smtClean="0"/>
              <a:t>09/21/2023</a:t>
            </a:fld>
            <a:endParaRPr lang="en-V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3CAB4B-8829-C45F-3516-0600ABB453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B54F0-ACAA-B148-9265-2A8F79BF8221}" type="slidenum">
              <a:rPr lang="en-VN" smtClean="0"/>
              <a:t>5</a:t>
            </a:fld>
            <a:endParaRPr lang="en-V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D0C34A6-415C-CA1D-B45D-A601280D7C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View (contd.)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796D72F-A0DD-107E-E9DF-EE29A55B87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9873" y="1549400"/>
            <a:ext cx="3577276" cy="4627563"/>
          </a:xfrm>
        </p:spPr>
        <p:txBody>
          <a:bodyPr>
            <a:normAutofit/>
          </a:bodyPr>
          <a:lstStyle/>
          <a:p>
            <a:r>
              <a:rPr lang="en-US" sz="2400" dirty="0"/>
              <a:t>The example below contains two Views: the outer view which specifies the alignment of the content contained within, and the inner view which draws a blue square.</a:t>
            </a:r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EFDD4E1-6455-DA02-8687-53F8302FF2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8087" y="519938"/>
            <a:ext cx="4272513" cy="58181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C1C4F9D-EE27-941A-6521-9F5FD87315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1538" y="1039018"/>
            <a:ext cx="2518558" cy="4951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9069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BCA5414-0939-231B-2F66-007984C620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A47EC-3873-914E-9C12-333496D18D75}" type="datetime1">
              <a:rPr lang="en-VN" smtClean="0"/>
              <a:t>09/21/2023</a:t>
            </a:fld>
            <a:endParaRPr lang="en-V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7D824F-5008-30C6-3ED3-7A177E81DC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B54F0-ACAA-B148-9265-2A8F79BF8221}" type="slidenum">
              <a:rPr lang="en-VN" smtClean="0"/>
              <a:t>6</a:t>
            </a:fld>
            <a:endParaRPr lang="en-V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A2D4DEC-1322-D960-50C0-279848523B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Text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B052743-B4D8-4CF1-09BF-A10ACB12B1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2432124"/>
            <a:ext cx="3620307" cy="1968351"/>
          </a:xfrm>
        </p:spPr>
        <p:txBody>
          <a:bodyPr>
            <a:normAutofit/>
          </a:bodyPr>
          <a:lstStyle/>
          <a:p>
            <a:r>
              <a:rPr lang="en-US" sz="2200" dirty="0"/>
              <a:t>Text is used to render text. Unlike on the web, text must be wrapped in a </a:t>
            </a:r>
            <a:r>
              <a:rPr lang="en-US" sz="2200" b="1" dirty="0"/>
              <a:t>&lt;Text&gt;</a:t>
            </a:r>
            <a:r>
              <a:rPr lang="en-US" sz="2200" dirty="0"/>
              <a:t> component.</a:t>
            </a:r>
            <a:endParaRPr lang="en-VN" sz="2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E2D12D6-2DA5-C69E-69F7-D6BCAD27BC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2602" y="481775"/>
            <a:ext cx="4975920" cy="56951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D547C10-DCF9-1518-C64F-9E791FDBA4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1271" y="1064395"/>
            <a:ext cx="2575948" cy="5112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7488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E04E8BE-C105-086E-5046-09842B0F29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A47EC-3873-914E-9C12-333496D18D75}" type="datetime1">
              <a:rPr lang="en-VN" smtClean="0"/>
              <a:t>09/21/2023</a:t>
            </a:fld>
            <a:endParaRPr lang="en-V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03DD6F-3978-1464-9A28-427D30C2E3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B54F0-ACAA-B148-9265-2A8F79BF8221}" type="slidenum">
              <a:rPr lang="en-VN" smtClean="0"/>
              <a:t>7</a:t>
            </a:fld>
            <a:endParaRPr lang="en-V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425BFC5-2E52-821C-5E91-6282CD3593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Image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74CD2E6-2E50-9FF3-2354-B8C3CBC98A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9872" y="1483064"/>
            <a:ext cx="11180064" cy="5649259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A React component for displaying different types of images, including network images, static resources, temporary local images, and images from local disk, such as the camera roll.</a:t>
            </a:r>
          </a:p>
          <a:p>
            <a:r>
              <a:rPr lang="en-US" b="1" dirty="0"/>
              <a:t>Imported images</a:t>
            </a:r>
            <a:r>
              <a:rPr lang="en-US" dirty="0"/>
              <a:t>: </a:t>
            </a:r>
          </a:p>
          <a:p>
            <a:pPr lvl="1"/>
            <a:r>
              <a:rPr lang="en-US" sz="2700" dirty="0"/>
              <a:t>The image file is scanned at build-time, and the image's dimensions are included as metadata in the app bundle.</a:t>
            </a:r>
          </a:p>
          <a:p>
            <a:pPr lvl="1"/>
            <a:r>
              <a:rPr lang="en-US" sz="2700" b="0" i="0" u="none" strike="noStrike" dirty="0">
                <a:solidFill>
                  <a:srgbClr val="263053"/>
                </a:solidFill>
                <a:effectLst/>
                <a:latin typeface="Helvetica Neue" panose="02000503000000020004" pitchFamily="2" charset="0"/>
              </a:rPr>
              <a:t>The dimensions of an </a:t>
            </a:r>
            <a:r>
              <a:rPr lang="en-US" sz="2700" b="1" dirty="0"/>
              <a:t>Image</a:t>
            </a:r>
            <a:r>
              <a:rPr lang="en-US" sz="2700" b="0" i="0" u="none" strike="noStrike" dirty="0">
                <a:solidFill>
                  <a:srgbClr val="263053"/>
                </a:solidFill>
                <a:effectLst/>
                <a:latin typeface="Helvetica Neue" panose="02000503000000020004" pitchFamily="2" charset="0"/>
              </a:rPr>
              <a:t> component are then set to image’s dimensions by default.</a:t>
            </a:r>
            <a:endParaRPr lang="en-US" sz="2700" dirty="0"/>
          </a:p>
          <a:p>
            <a:r>
              <a:rPr lang="en-US" b="1" dirty="0"/>
              <a:t>Images from the web</a:t>
            </a:r>
            <a:r>
              <a:rPr lang="en-US" dirty="0"/>
              <a:t>: </a:t>
            </a:r>
          </a:p>
          <a:p>
            <a:pPr lvl="1"/>
            <a:r>
              <a:rPr lang="en-US" sz="2700" dirty="0"/>
              <a:t>The dimensions of the image aren’t known at build-time, so the width and height of the </a:t>
            </a:r>
            <a:r>
              <a:rPr lang="en-US" sz="2700" b="1" dirty="0"/>
              <a:t>Image</a:t>
            </a:r>
            <a:r>
              <a:rPr lang="en-US" sz="2700" dirty="0"/>
              <a:t> are set to 0 by default.</a:t>
            </a:r>
          </a:p>
          <a:p>
            <a:pPr lvl="1"/>
            <a:r>
              <a:rPr lang="en-US" sz="2700" b="0" i="0" u="none" strike="noStrike" dirty="0">
                <a:solidFill>
                  <a:srgbClr val="263053"/>
                </a:solidFill>
                <a:effectLst/>
                <a:latin typeface="Helvetica Neue" panose="02000503000000020004" pitchFamily="2" charset="0"/>
              </a:rPr>
              <a:t>In order for the image to show up on the screen, we need to either set the width and height or a </a:t>
            </a:r>
            <a:r>
              <a:rPr lang="en-US" sz="2700" b="1" dirty="0"/>
              <a:t>flex</a:t>
            </a:r>
            <a:r>
              <a:rPr lang="en-US" sz="2700" dirty="0"/>
              <a:t> </a:t>
            </a:r>
            <a:r>
              <a:rPr lang="en-US" sz="2700" b="0" i="0" u="none" strike="noStrike" dirty="0">
                <a:solidFill>
                  <a:srgbClr val="263053"/>
                </a:solidFill>
                <a:effectLst/>
                <a:latin typeface="Helvetica Neue" panose="02000503000000020004" pitchFamily="2" charset="0"/>
              </a:rPr>
              <a:t>value in the </a:t>
            </a:r>
            <a:r>
              <a:rPr lang="en-US" sz="2700" b="1" dirty="0"/>
              <a:t>style</a:t>
            </a:r>
            <a:r>
              <a:rPr lang="en-US" sz="2700" b="0" i="0" u="none" strike="noStrike" dirty="0">
                <a:solidFill>
                  <a:srgbClr val="263053"/>
                </a:solidFill>
                <a:effectLst/>
                <a:latin typeface="Helvetica Neue" panose="02000503000000020004" pitchFamily="2" charset="0"/>
              </a:rPr>
              <a:t> of the </a:t>
            </a:r>
            <a:r>
              <a:rPr lang="en-US" sz="2700" b="1" dirty="0"/>
              <a:t>Image</a:t>
            </a:r>
            <a:r>
              <a:rPr lang="en-US" sz="2700" b="0" i="0" u="none" strike="noStrike" dirty="0">
                <a:solidFill>
                  <a:srgbClr val="263053"/>
                </a:solidFill>
                <a:effectLst/>
                <a:latin typeface="Helvetica Neue" panose="02000503000000020004" pitchFamily="2" charset="0"/>
              </a:rPr>
              <a:t>.</a:t>
            </a:r>
          </a:p>
          <a:p>
            <a:pPr lvl="1"/>
            <a:r>
              <a:rPr lang="en-US" sz="2700" dirty="0"/>
              <a:t>If the dimensions are known ahead-of-time, then they may be passed in the </a:t>
            </a:r>
            <a:r>
              <a:rPr lang="en-US" sz="2700" b="1" dirty="0"/>
              <a:t>source</a:t>
            </a:r>
            <a:r>
              <a:rPr lang="en-US" sz="2700" dirty="0"/>
              <a:t> prop along with the </a:t>
            </a:r>
            <a:r>
              <a:rPr lang="en-US" sz="2700" b="1" dirty="0" err="1"/>
              <a:t>uri</a:t>
            </a:r>
            <a:r>
              <a:rPr lang="en-US" sz="2700" dirty="0"/>
              <a:t>.</a:t>
            </a:r>
            <a:br>
              <a:rPr lang="en-US" dirty="0"/>
            </a:br>
            <a:endParaRPr lang="en-VN" dirty="0"/>
          </a:p>
        </p:txBody>
      </p:sp>
    </p:spTree>
    <p:extLst>
      <p:ext uri="{BB962C8B-B14F-4D97-AF65-F5344CB8AC3E}">
        <p14:creationId xmlns:p14="http://schemas.microsoft.com/office/powerpoint/2010/main" val="15088073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E04E8BE-C105-086E-5046-09842B0F29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A47EC-3873-914E-9C12-333496D18D75}" type="datetime1">
              <a:rPr lang="en-VN" smtClean="0"/>
              <a:t>09/21/2023</a:t>
            </a:fld>
            <a:endParaRPr lang="en-V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03DD6F-3978-1464-9A28-427D30C2E3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B54F0-ACAA-B148-9265-2A8F79BF8221}" type="slidenum">
              <a:rPr lang="en-VN" smtClean="0"/>
              <a:t>8</a:t>
            </a:fld>
            <a:endParaRPr lang="en-V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425BFC5-2E52-821C-5E91-6282CD3593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681037"/>
            <a:ext cx="11824854" cy="513062"/>
          </a:xfrm>
        </p:spPr>
        <p:txBody>
          <a:bodyPr>
            <a:normAutofit fontScale="90000"/>
          </a:bodyPr>
          <a:lstStyle/>
          <a:p>
            <a:r>
              <a:rPr lang="en-VN" dirty="0"/>
              <a:t>Image (contd.)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F5334E8-A71F-6E99-5128-7299D7F3FB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364" y="1405947"/>
            <a:ext cx="5428130" cy="495748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4840846-B490-E072-1D55-017E294853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1244" y="937568"/>
            <a:ext cx="2456399" cy="532219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2540CE9-6496-93EB-9F9B-94A32A9193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3013" y="937568"/>
            <a:ext cx="2456400" cy="5314549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40796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B44E50E-99E6-B1AB-6133-A8A59F4BB3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A47EC-3873-914E-9C12-333496D18D75}" type="datetime1">
              <a:rPr lang="en-VN" smtClean="0"/>
              <a:t>09/21/2023</a:t>
            </a:fld>
            <a:endParaRPr lang="en-V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DE9A70D-A9FF-98C3-BF65-E4357664BB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B54F0-ACAA-B148-9265-2A8F79BF8221}" type="slidenum">
              <a:rPr lang="en-VN" smtClean="0"/>
              <a:t>9</a:t>
            </a:fld>
            <a:endParaRPr lang="en-V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75DA7D0-2950-8279-1819-E85AFE648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TextInput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DD6B880-7753-BE8D-36D5-D9F4E5B7AF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9872" y="1549400"/>
            <a:ext cx="11441116" cy="4627563"/>
          </a:xfrm>
        </p:spPr>
        <p:txBody>
          <a:bodyPr>
            <a:normAutofit fontScale="92500"/>
          </a:bodyPr>
          <a:lstStyle/>
          <a:p>
            <a:r>
              <a:rPr lang="en-US" dirty="0"/>
              <a:t>A foundational component for inputting text into the app via a keyboard. </a:t>
            </a:r>
          </a:p>
          <a:p>
            <a:r>
              <a:rPr lang="en-US" dirty="0"/>
              <a:t>Props provide configurability for several features, such as auto-correction, auto-capitalization, placeholder text, and different keyboard types, such as a numeric keypad.</a:t>
            </a:r>
          </a:p>
          <a:p>
            <a:r>
              <a:rPr lang="en-US" dirty="0"/>
              <a:t>Here's an example of a text input field.</a:t>
            </a:r>
          </a:p>
          <a:p>
            <a:pPr lvl="1"/>
            <a:r>
              <a:rPr lang="en-US" dirty="0"/>
              <a:t>We introduce a state variable, text, to store the current value of the input field. </a:t>
            </a:r>
          </a:p>
          <a:p>
            <a:pPr lvl="1"/>
            <a:r>
              <a:rPr lang="en-US" dirty="0"/>
              <a:t>We pass text into the </a:t>
            </a:r>
            <a:r>
              <a:rPr lang="en-US" b="1" dirty="0" err="1"/>
              <a:t>TextInput</a:t>
            </a:r>
            <a:r>
              <a:rPr lang="en-US" dirty="0"/>
              <a:t> as the value prop, and any time </a:t>
            </a:r>
            <a:r>
              <a:rPr lang="en-US" b="1" dirty="0" err="1"/>
              <a:t>onChangeText</a:t>
            </a:r>
            <a:r>
              <a:rPr lang="en-US" dirty="0"/>
              <a:t> is called, we update call </a:t>
            </a:r>
            <a:r>
              <a:rPr lang="en-US" b="1" dirty="0" err="1"/>
              <a:t>setText</a:t>
            </a:r>
            <a:r>
              <a:rPr lang="en-US" dirty="0"/>
              <a:t> to update our state variable.</a:t>
            </a:r>
          </a:p>
          <a:p>
            <a:endParaRPr lang="en-VN" dirty="0"/>
          </a:p>
        </p:txBody>
      </p:sp>
    </p:spTree>
    <p:extLst>
      <p:ext uri="{BB962C8B-B14F-4D97-AF65-F5344CB8AC3E}">
        <p14:creationId xmlns:p14="http://schemas.microsoft.com/office/powerpoint/2010/main" val="40074294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12036</TotalTime>
  <Words>1481</Words>
  <Application>Microsoft Office PowerPoint</Application>
  <PresentationFormat>Widescreen</PresentationFormat>
  <Paragraphs>184</Paragraphs>
  <Slides>42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9" baseType="lpstr">
      <vt:lpstr>.Lucida Grande UI Regular</vt:lpstr>
      <vt:lpstr>Arial</vt:lpstr>
      <vt:lpstr>Calibri</vt:lpstr>
      <vt:lpstr>Helvetica Neue</vt:lpstr>
      <vt:lpstr>Optimistic Display</vt:lpstr>
      <vt:lpstr>Wingdings</vt:lpstr>
      <vt:lpstr>Office Theme</vt:lpstr>
      <vt:lpstr>Core Components for Mobile development </vt:lpstr>
      <vt:lpstr>Objectives</vt:lpstr>
      <vt:lpstr>PowerPoint Presentation</vt:lpstr>
      <vt:lpstr>View</vt:lpstr>
      <vt:lpstr>View (contd.)</vt:lpstr>
      <vt:lpstr>Text</vt:lpstr>
      <vt:lpstr>Image</vt:lpstr>
      <vt:lpstr>Image (contd.)</vt:lpstr>
      <vt:lpstr>TextInput</vt:lpstr>
      <vt:lpstr>TextInput (contd.)</vt:lpstr>
      <vt:lpstr>ScrollView</vt:lpstr>
      <vt:lpstr>ScrollView</vt:lpstr>
      <vt:lpstr>ScrollView</vt:lpstr>
      <vt:lpstr>Button</vt:lpstr>
      <vt:lpstr>Button (contd.)</vt:lpstr>
      <vt:lpstr>Switch</vt:lpstr>
      <vt:lpstr>Switch (contd.)</vt:lpstr>
      <vt:lpstr>PowerPoint Presentation</vt:lpstr>
      <vt:lpstr>FlatList</vt:lpstr>
      <vt:lpstr>FlatList (contd.)</vt:lpstr>
      <vt:lpstr>SectionList</vt:lpstr>
      <vt:lpstr>SectionList (contd.)</vt:lpstr>
      <vt:lpstr>SectionList (contd.)</vt:lpstr>
      <vt:lpstr>SectionList (contd.)</vt:lpstr>
      <vt:lpstr>PowerPoint Presentation</vt:lpstr>
      <vt:lpstr>Navigator</vt:lpstr>
      <vt:lpstr>Navigator (contd.)</vt:lpstr>
      <vt:lpstr>Navigator (contd.)</vt:lpstr>
      <vt:lpstr>PowerPoint Presentation</vt:lpstr>
      <vt:lpstr>DrawerLayoutAndroid</vt:lpstr>
      <vt:lpstr>DrawerLayoutAndroid (contd.)</vt:lpstr>
      <vt:lpstr>DrawerLayoutAndroid (contd.)</vt:lpstr>
      <vt:lpstr>DrawerLayoutAndroid (contd.)</vt:lpstr>
      <vt:lpstr>TouchableNativeFeedback</vt:lpstr>
      <vt:lpstr>TouchableNativeFeedback</vt:lpstr>
      <vt:lpstr>TouchableNativeFeedback (contd.)</vt:lpstr>
      <vt:lpstr>PowerPoint Presentation</vt:lpstr>
      <vt:lpstr>InputAccessoryView</vt:lpstr>
      <vt:lpstr>InputAccessoryView (contd.)</vt:lpstr>
      <vt:lpstr>SafeAreaView</vt:lpstr>
      <vt:lpstr>SafeAreaView (contd.)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Pham Ngoc Tho (FE FPTU HN)</dc:creator>
  <cp:lastModifiedBy>Chu Dinh Phu 2 (FE Ban NCPT)</cp:lastModifiedBy>
  <cp:revision>356</cp:revision>
  <dcterms:created xsi:type="dcterms:W3CDTF">2021-08-08T14:50:46Z</dcterms:created>
  <dcterms:modified xsi:type="dcterms:W3CDTF">2023-09-20T19:57:31Z</dcterms:modified>
</cp:coreProperties>
</file>